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83.xml" ContentType="application/vnd.openxmlformats-officedocument.presentationml.slide+xml"/>
  <Override PartName="/ppt/notesSlides/notesSlide8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83.xml" ContentType="application/vnd.openxmlformats-officedocument.presentationml.notesSlide+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7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46.xml" ContentType="application/vnd.openxmlformats-officedocument.presentationml.slideLayout+xml"/>
  <Override PartName="/ppt/slideLayouts/slideLayout80.xml" ContentType="application/vnd.openxmlformats-officedocument.presentationml.slideLayout+xml"/>
  <Override PartName="/ppt/slideLayouts/slideLayout45.xml" ContentType="application/vnd.openxmlformats-officedocument.presentationml.slideLayout+xml"/>
  <Override PartName="/ppt/slideLayouts/slideLayout79.xml" ContentType="application/vnd.openxmlformats-officedocument.presentationml.slideLayout+xml"/>
  <Override PartName="/ppt/slideLayouts/slideLayout44.xml" ContentType="application/vnd.openxmlformats-officedocument.presentationml.slideLayout+xml"/>
  <Override PartName="/ppt/slideLayouts/slideLayout47.xml" ContentType="application/vnd.openxmlformats-officedocument.presentationml.slideLayout+xml"/>
  <Override PartName="/ppt/slideLayouts/slideLayout84.xml" ContentType="application/vnd.openxmlformats-officedocument.presentationml.slideLayout+xml"/>
  <Override PartName="/ppt/slideLayouts/slideLayout48.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88.xml" ContentType="application/vnd.openxmlformats-officedocument.presentationml.tags+xml"/>
  <Override PartName="/ppt/tags/tag82.xml" ContentType="application/vnd.openxmlformats-officedocument.presentationml.tags+xml"/>
  <Override PartName="/ppt/tags/tag243.xml" ContentType="application/vnd.openxmlformats-officedocument.presentationml.tags+xml"/>
  <Override PartName="/ppt/tags/tag91.xml" ContentType="application/vnd.openxmlformats-officedocument.presentationml.tags+xml"/>
  <Override PartName="/ppt/tags/tag93.xml" ContentType="application/vnd.openxmlformats-officedocument.presentationml.tags+xml"/>
  <Override PartName="/ppt/tags/tag84.xml" ContentType="application/vnd.openxmlformats-officedocument.presentationml.tags+xml"/>
  <Override PartName="/ppt/tags/tag92.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94.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85.xml" ContentType="application/vnd.openxmlformats-officedocument.presentationml.tags+xml"/>
  <Override PartName="/ppt/tags/tag83.xml" ContentType="application/vnd.openxmlformats-officedocument.presentationml.tags+xml"/>
  <Override PartName="/ppt/tags/tag101.xml" ContentType="application/vnd.openxmlformats-officedocument.presentationml.tags+xml"/>
  <Override PartName="/ppt/tags/tag96.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95.xml" ContentType="application/vnd.openxmlformats-officedocument.presentationml.tags+xml"/>
  <Override PartName="/ppt/tags/tag118.xml" ContentType="application/vnd.openxmlformats-officedocument.presentationml.tags+xml"/>
  <Override PartName="/ppt/tags/tag80.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242.xml" ContentType="application/vnd.openxmlformats-officedocument.presentationml.tags+xml"/>
  <Override PartName="/ppt/tags/tag120.xml" ContentType="application/vnd.openxmlformats-officedocument.presentationml.tags+xml"/>
  <Override PartName="/ppt/tags/tag232.xml" ContentType="application/vnd.openxmlformats-officedocument.presentationml.tags+xml"/>
  <Override PartName="/ppt/tags/tag231.xml" ContentType="application/vnd.openxmlformats-officedocument.presentationml.tags+xml"/>
  <Override PartName="/ppt/tags/tag230.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26.xml" ContentType="application/vnd.openxmlformats-officedocument.presentationml.tags+xml"/>
  <Override PartName="/ppt/tags/tag225.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41.xml" ContentType="application/vnd.openxmlformats-officedocument.presentationml.tags+xml"/>
  <Override PartName="/ppt/tags/tag240.xml" ContentType="application/vnd.openxmlformats-officedocument.presentationml.tags+xml"/>
  <Override PartName="/ppt/tags/tag239.xml" ContentType="application/vnd.openxmlformats-officedocument.presentationml.tags+xml"/>
  <Override PartName="/ppt/tags/tag238.xml" ContentType="application/vnd.openxmlformats-officedocument.presentationml.tags+xml"/>
  <Override PartName="/ppt/tags/tag237.xml" ContentType="application/vnd.openxmlformats-officedocument.presentationml.tags+xml"/>
  <Override PartName="/ppt/tags/tag236.xml" ContentType="application/vnd.openxmlformats-officedocument.presentationml.tags+xml"/>
  <Override PartName="/ppt/tags/tag224.xml" ContentType="application/vnd.openxmlformats-officedocument.presentationml.tags+xml"/>
  <Override PartName="/ppt/tags/tag223.xml" ContentType="application/vnd.openxmlformats-officedocument.presentationml.tags+xml"/>
  <Override PartName="/ppt/tags/tag222.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06.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203.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21.xml" ContentType="application/vnd.openxmlformats-officedocument.presentationml.tags+xml"/>
  <Override PartName="/ppt/tags/tag220.xml" ContentType="application/vnd.openxmlformats-officedocument.presentationml.tags+xml"/>
  <Override PartName="/ppt/tags/tag219.xml" ContentType="application/vnd.openxmlformats-officedocument.presentationml.tags+xml"/>
  <Override PartName="/ppt/tags/tag218.xml" ContentType="application/vnd.openxmlformats-officedocument.presentationml.tags+xml"/>
  <Override PartName="/ppt/tags/tag217.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14.xml" ContentType="application/vnd.openxmlformats-officedocument.presentationml.tags+xml"/>
  <Override PartName="/ppt/tags/tag286.xml" ContentType="application/vnd.openxmlformats-officedocument.presentationml.tags+xml"/>
  <Override PartName="/ppt/tags/tag285.xml" ContentType="application/vnd.openxmlformats-officedocument.presentationml.tags+xml"/>
  <Override PartName="/ppt/tags/tag28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54.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75.xml" ContentType="application/vnd.openxmlformats-officedocument.presentationml.tags+xml"/>
  <Override PartName="/ppt/tags/tag274.xml" ContentType="application/vnd.openxmlformats-officedocument.presentationml.tags+xml"/>
  <Override PartName="/ppt/tags/tag273.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02.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ppt/tags/tag160.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1.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5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86"/>
  </p:notesMasterIdLst>
  <p:sldIdLst>
    <p:sldId id="338" r:id="rId3"/>
    <p:sldId id="446" r:id="rId4"/>
    <p:sldId id="445" r:id="rId5"/>
    <p:sldId id="263" r:id="rId6"/>
    <p:sldId id="329" r:id="rId7"/>
    <p:sldId id="343" r:id="rId8"/>
    <p:sldId id="337" r:id="rId9"/>
    <p:sldId id="340" r:id="rId10"/>
    <p:sldId id="341" r:id="rId11"/>
    <p:sldId id="342" r:id="rId12"/>
    <p:sldId id="344" r:id="rId13"/>
    <p:sldId id="345" r:id="rId14"/>
    <p:sldId id="451" r:id="rId15"/>
    <p:sldId id="346" r:id="rId16"/>
    <p:sldId id="347" r:id="rId17"/>
    <p:sldId id="452" r:id="rId18"/>
    <p:sldId id="350" r:id="rId19"/>
    <p:sldId id="352" r:id="rId20"/>
    <p:sldId id="453" r:id="rId21"/>
    <p:sldId id="365" r:id="rId22"/>
    <p:sldId id="366" r:id="rId23"/>
    <p:sldId id="367" r:id="rId24"/>
    <p:sldId id="368" r:id="rId25"/>
    <p:sldId id="369" r:id="rId26"/>
    <p:sldId id="316" r:id="rId27"/>
    <p:sldId id="449" r:id="rId28"/>
    <p:sldId id="371" r:id="rId29"/>
    <p:sldId id="372" r:id="rId30"/>
    <p:sldId id="454" r:id="rId31"/>
    <p:sldId id="373" r:id="rId32"/>
    <p:sldId id="375" r:id="rId33"/>
    <p:sldId id="377" r:id="rId34"/>
    <p:sldId id="434" r:id="rId35"/>
    <p:sldId id="378" r:id="rId36"/>
    <p:sldId id="379" r:id="rId37"/>
    <p:sldId id="435" r:id="rId38"/>
    <p:sldId id="381" r:id="rId39"/>
    <p:sldId id="383" r:id="rId40"/>
    <p:sldId id="384" r:id="rId41"/>
    <p:sldId id="388" r:id="rId42"/>
    <p:sldId id="455" r:id="rId43"/>
    <p:sldId id="450" r:id="rId44"/>
    <p:sldId id="389" r:id="rId45"/>
    <p:sldId id="391" r:id="rId46"/>
    <p:sldId id="392" r:id="rId47"/>
    <p:sldId id="393" r:id="rId48"/>
    <p:sldId id="394" r:id="rId49"/>
    <p:sldId id="395" r:id="rId50"/>
    <p:sldId id="397" r:id="rId51"/>
    <p:sldId id="456" r:id="rId52"/>
    <p:sldId id="399" r:id="rId53"/>
    <p:sldId id="400" r:id="rId54"/>
    <p:sldId id="401" r:id="rId55"/>
    <p:sldId id="402" r:id="rId56"/>
    <p:sldId id="404" r:id="rId57"/>
    <p:sldId id="405" r:id="rId58"/>
    <p:sldId id="406" r:id="rId59"/>
    <p:sldId id="408" r:id="rId60"/>
    <p:sldId id="407" r:id="rId61"/>
    <p:sldId id="409" r:id="rId62"/>
    <p:sldId id="403" r:id="rId63"/>
    <p:sldId id="410" r:id="rId64"/>
    <p:sldId id="411" r:id="rId65"/>
    <p:sldId id="412" r:id="rId66"/>
    <p:sldId id="413" r:id="rId67"/>
    <p:sldId id="414" r:id="rId68"/>
    <p:sldId id="415" r:id="rId69"/>
    <p:sldId id="416" r:id="rId70"/>
    <p:sldId id="417" r:id="rId71"/>
    <p:sldId id="418" r:id="rId72"/>
    <p:sldId id="421" r:id="rId73"/>
    <p:sldId id="420" r:id="rId74"/>
    <p:sldId id="419" r:id="rId75"/>
    <p:sldId id="457" r:id="rId76"/>
    <p:sldId id="423" r:id="rId77"/>
    <p:sldId id="458" r:id="rId78"/>
    <p:sldId id="426" r:id="rId79"/>
    <p:sldId id="427" r:id="rId80"/>
    <p:sldId id="436" r:id="rId81"/>
    <p:sldId id="430" r:id="rId82"/>
    <p:sldId id="432" r:id="rId83"/>
    <p:sldId id="459" r:id="rId84"/>
    <p:sldId id="319" r:id="rId8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 till dig som utbildar" id="{DBE96F65-DDB8-4E25-A80F-43955BA537C5}">
          <p14:sldIdLst>
            <p14:sldId id="338"/>
            <p14:sldId id="446"/>
            <p14:sldId id="445"/>
          </p14:sldIdLst>
        </p14:section>
        <p14:section name="Agenda" id="{A8AD2276-3849-42CF-8819-6331E9DF2FB5}">
          <p14:sldIdLst>
            <p14:sldId id="263"/>
            <p14:sldId id="329"/>
          </p14:sldIdLst>
        </p14:section>
        <p14:section name="1. Inledning" id="{561C36EB-D959-45CC-9F19-462132261D95}">
          <p14:sldIdLst>
            <p14:sldId id="343"/>
            <p14:sldId id="337"/>
            <p14:sldId id="340"/>
            <p14:sldId id="341"/>
            <p14:sldId id="342"/>
          </p14:sldIdLst>
        </p14:section>
        <p14:section name="2. Teori - Gemensamma grunder och integrerad kriskommunikation" id="{602CE58F-018A-45E0-B3F6-F00985992BDE}">
          <p14:sldIdLst>
            <p14:sldId id="344"/>
            <p14:sldId id="345"/>
            <p14:sldId id="451"/>
            <p14:sldId id="346"/>
            <p14:sldId id="347"/>
            <p14:sldId id="452"/>
            <p14:sldId id="350"/>
            <p14:sldId id="352"/>
            <p14:sldId id="453"/>
            <p14:sldId id="365"/>
            <p14:sldId id="366"/>
            <p14:sldId id="367"/>
            <p14:sldId id="368"/>
            <p14:sldId id="369"/>
            <p14:sldId id="316"/>
            <p14:sldId id="449"/>
            <p14:sldId id="371"/>
            <p14:sldId id="372"/>
            <p14:sldId id="454"/>
            <p14:sldId id="373"/>
            <p14:sldId id="375"/>
            <p14:sldId id="377"/>
            <p14:sldId id="434"/>
            <p14:sldId id="378"/>
            <p14:sldId id="379"/>
            <p14:sldId id="435"/>
            <p14:sldId id="381"/>
            <p14:sldId id="383"/>
            <p14:sldId id="384"/>
            <p14:sldId id="388"/>
            <p14:sldId id="455"/>
            <p14:sldId id="450"/>
          </p14:sldIdLst>
        </p14:section>
        <p14:section name="Tillämpa integrerad kriskommunikation" id="{A8881370-57B2-4E57-9616-F159C71D7058}">
          <p14:sldIdLst>
            <p14:sldId id="389"/>
            <p14:sldId id="391"/>
            <p14:sldId id="392"/>
            <p14:sldId id="393"/>
            <p14:sldId id="394"/>
            <p14:sldId id="395"/>
            <p14:sldId id="397"/>
            <p14:sldId id="456"/>
            <p14:sldId id="399"/>
            <p14:sldId id="400"/>
            <p14:sldId id="401"/>
            <p14:sldId id="402"/>
            <p14:sldId id="404"/>
            <p14:sldId id="405"/>
            <p14:sldId id="406"/>
            <p14:sldId id="408"/>
            <p14:sldId id="407"/>
            <p14:sldId id="409"/>
            <p14:sldId id="403"/>
            <p14:sldId id="410"/>
            <p14:sldId id="411"/>
            <p14:sldId id="412"/>
            <p14:sldId id="413"/>
            <p14:sldId id="414"/>
            <p14:sldId id="415"/>
            <p14:sldId id="416"/>
            <p14:sldId id="417"/>
            <p14:sldId id="418"/>
            <p14:sldId id="421"/>
            <p14:sldId id="420"/>
          </p14:sldIdLst>
        </p14:section>
        <p14:section name="Sammanfattning och avslutning" id="{466E1C02-E1C6-401A-9939-A783C4E4F7AA}">
          <p14:sldIdLst>
            <p14:sldId id="419"/>
            <p14:sldId id="457"/>
            <p14:sldId id="423"/>
            <p14:sldId id="458"/>
            <p14:sldId id="426"/>
            <p14:sldId id="427"/>
            <p14:sldId id="436"/>
            <p14:sldId id="430"/>
            <p14:sldId id="432"/>
            <p14:sldId id="459"/>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levensjö Lind" initials="SCL" lastIdx="40" clrIdx="0">
    <p:extLst>
      <p:ext uri="{19B8F6BF-5375-455C-9EA6-DF929625EA0E}">
        <p15:presenceInfo xmlns:p15="http://schemas.microsoft.com/office/powerpoint/2012/main" userId="439dcab90249de2d" providerId="Windows Live"/>
      </p:ext>
    </p:extLst>
  </p:cmAuthor>
  <p:cmAuthor id="2" name="Maria Pålsson" initials="MP" lastIdx="147" clrIdx="1">
    <p:extLst>
      <p:ext uri="{19B8F6BF-5375-455C-9EA6-DF929625EA0E}">
        <p15:presenceInfo xmlns:p15="http://schemas.microsoft.com/office/powerpoint/2012/main" userId="S-1-5-21-2495177171-1050080779-4099362488-2433" providerId="AD"/>
      </p:ext>
    </p:extLst>
  </p:cmAuthor>
  <p:cmAuthor id="3" name="Rosenkvist Gunnel" initials="RG" lastIdx="46" clrIdx="2">
    <p:extLst>
      <p:ext uri="{19B8F6BF-5375-455C-9EA6-DF929625EA0E}">
        <p15:presenceInfo xmlns:p15="http://schemas.microsoft.com/office/powerpoint/2012/main" userId="S-1-5-21-466509168-1772936955-2901788264-30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9BC"/>
    <a:srgbClr val="9548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19" autoAdjust="0"/>
    <p:restoredTop sz="61120" autoAdjust="0"/>
  </p:normalViewPr>
  <p:slideViewPr>
    <p:cSldViewPr snapToGrid="0" showGuides="1">
      <p:cViewPr varScale="1">
        <p:scale>
          <a:sx n="71" d="100"/>
          <a:sy n="71" d="100"/>
        </p:scale>
        <p:origin x="1620" y="66"/>
      </p:cViewPr>
      <p:guideLst/>
    </p:cSldViewPr>
  </p:slideViewPr>
  <p:outlineViewPr>
    <p:cViewPr>
      <p:scale>
        <a:sx n="33" d="100"/>
        <a:sy n="33" d="100"/>
      </p:scale>
      <p:origin x="0" y="-35636"/>
    </p:cViewPr>
  </p:outlineViewPr>
  <p:notesTextViewPr>
    <p:cViewPr>
      <p:scale>
        <a:sx n="3" d="2"/>
        <a:sy n="3" d="2"/>
      </p:scale>
      <p:origin x="0" y="0"/>
    </p:cViewPr>
  </p:notesTextViewPr>
  <p:sorterViewPr>
    <p:cViewPr>
      <p:scale>
        <a:sx n="50" d="100"/>
        <a:sy n="50" d="100"/>
      </p:scale>
      <p:origin x="0" y="-7074"/>
    </p:cViewPr>
  </p:sorterViewPr>
  <p:notesViewPr>
    <p:cSldViewPr snapToGrid="0">
      <p:cViewPr>
        <p:scale>
          <a:sx n="82" d="100"/>
          <a:sy n="82" d="100"/>
        </p:scale>
        <p:origin x="2020" y="-82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5530A1-F07A-4BAB-AA13-F484061CF7DC}" type="datetimeFigureOut">
              <a:rPr lang="sv-SE" smtClean="0"/>
              <a:t>2020-03-06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7F2546-EB6E-48EB-B02F-80676DFB14CF}" type="slidenum">
              <a:rPr lang="sv-SE" smtClean="0"/>
              <a:t>‹#›</a:t>
            </a:fld>
            <a:endParaRPr lang="sv-SE"/>
          </a:p>
        </p:txBody>
      </p:sp>
    </p:spTree>
    <p:extLst>
      <p:ext uri="{BB962C8B-B14F-4D97-AF65-F5344CB8AC3E}">
        <p14:creationId xmlns:p14="http://schemas.microsoft.com/office/powerpoint/2010/main" val="3111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Information om utbildningsmodulen. </a:t>
            </a:r>
            <a:r>
              <a:rPr lang="sv-SE" dirty="0" smtClean="0"/>
              <a:t>(Denna </a:t>
            </a:r>
            <a:r>
              <a:rPr lang="sv-SE" dirty="0"/>
              <a:t>bild är dold</a:t>
            </a:r>
            <a:r>
              <a:rPr lang="sv-SE" dirty="0" smtClean="0"/>
              <a:t>.)</a:t>
            </a:r>
            <a:endParaRPr lang="sv-SE" dirty="0"/>
          </a:p>
          <a:p>
            <a:endParaRPr lang="sv-SE" dirty="0"/>
          </a:p>
          <a:p>
            <a:r>
              <a:rPr lang="sv-SE" dirty="0"/>
              <a:t>…………………………………………………………….</a:t>
            </a:r>
          </a:p>
          <a:p>
            <a:r>
              <a:rPr lang="sv-SE" dirty="0" smtClean="0"/>
              <a:t>På vissa bilder kommer det att finnas en särskild notering ”Till </a:t>
            </a:r>
            <a:r>
              <a:rPr lang="sv-SE" dirty="0"/>
              <a:t>dig som utbildar</a:t>
            </a:r>
            <a:r>
              <a:rPr lang="sv-SE" dirty="0" smtClean="0"/>
              <a:t>:” med förslag</a:t>
            </a:r>
            <a:r>
              <a:rPr lang="sv-SE" baseline="0" dirty="0" smtClean="0"/>
              <a:t> och råd till dig som leder utbildningen.</a:t>
            </a: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a:t>
            </a:fld>
            <a:endParaRPr lang="sv-SE" dirty="0"/>
          </a:p>
        </p:txBody>
      </p:sp>
    </p:spTree>
    <p:extLst>
      <p:ext uri="{BB962C8B-B14F-4D97-AF65-F5344CB8AC3E}">
        <p14:creationId xmlns:p14="http://schemas.microsoft.com/office/powerpoint/2010/main" val="9495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inleder med en diskussionsfråga. </a:t>
            </a:r>
            <a:endParaRPr lang="sv-SE" dirty="0" smtClean="0"/>
          </a:p>
          <a:p>
            <a:endParaRPr lang="sv-SE" dirty="0" smtClean="0"/>
          </a:p>
          <a:p>
            <a:r>
              <a:rPr lang="sv-SE" dirty="0" smtClean="0"/>
              <a:t>Diskutera 2o2 eller 3o3. Samla </a:t>
            </a:r>
            <a:r>
              <a:rPr lang="sv-SE" dirty="0"/>
              <a:t>upp tankar i storgrupp</a:t>
            </a:r>
            <a:r>
              <a:rPr lang="sv-SE" dirty="0" smtClean="0"/>
              <a: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tid finns kan man be deltagarna ge exempel på hantering</a:t>
            </a:r>
            <a:r>
              <a:rPr lang="sv-SE" baseline="0" dirty="0"/>
              <a:t> av händelser eller övningar där de har erfarenhet av att kriskommunikationen påverkat </a:t>
            </a:r>
            <a:r>
              <a:rPr lang="sv-SE" baseline="0" dirty="0" smtClean="0"/>
              <a:t>hanteringen av samhällsstörningen </a:t>
            </a:r>
            <a:r>
              <a:rPr lang="sv-SE" baseline="0" dirty="0"/>
              <a:t>positivt eller negativt.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t>
            </a:r>
            <a:endParaRPr lang="sv-SE" dirty="0"/>
          </a:p>
          <a:p>
            <a:r>
              <a:rPr lang="sv-SE" dirty="0"/>
              <a:t>Till dig som utbildar:</a:t>
            </a:r>
          </a:p>
          <a:p>
            <a:r>
              <a:rPr lang="sv-SE" dirty="0"/>
              <a:t>Syftet med frågan är</a:t>
            </a:r>
            <a:r>
              <a:rPr lang="sv-SE" baseline="0" dirty="0"/>
              <a:t> tudelat, dels vill vi att deltagarna så tidigt som möjligt i utbildningen får möjlighet att börja diskutera, och dels vill vi synliggöra om det finns farhågor eller erfarenheter i gruppen som vi behöver fördjupa oss i under passet. </a:t>
            </a:r>
          </a:p>
          <a:p>
            <a:endParaRPr lang="sv-SE" dirty="0"/>
          </a:p>
          <a:p>
            <a:r>
              <a:rPr lang="sv-SE" dirty="0"/>
              <a:t>Skälet till att tidigt</a:t>
            </a:r>
            <a:r>
              <a:rPr lang="sv-SE" baseline="0" dirty="0"/>
              <a:t> i utbildningen lyfta och synliggöra eventuella farhågor som t ex kommer av personliga erfarenheter på </a:t>
            </a:r>
            <a:r>
              <a:rPr lang="sv-SE" baseline="0" dirty="0" smtClean="0"/>
              <a:t>området, </a:t>
            </a:r>
            <a:r>
              <a:rPr lang="sv-SE" baseline="0" dirty="0"/>
              <a:t>är att om de inte </a:t>
            </a:r>
            <a:r>
              <a:rPr lang="sv-SE" dirty="0"/>
              <a:t>adresseras</a:t>
            </a:r>
            <a:r>
              <a:rPr lang="sv-SE" baseline="0" dirty="0"/>
              <a:t> så kan de stå i vägen för diskussioner och lärande. </a:t>
            </a:r>
            <a:endParaRPr lang="sv-SE" baseline="0" dirty="0" smtClean="0"/>
          </a:p>
          <a:p>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10</a:t>
            </a:fld>
            <a:endParaRPr lang="sv-SE" dirty="0"/>
          </a:p>
        </p:txBody>
      </p:sp>
    </p:spTree>
    <p:extLst>
      <p:ext uri="{BB962C8B-B14F-4D97-AF65-F5344CB8AC3E}">
        <p14:creationId xmlns:p14="http://schemas.microsoft.com/office/powerpoint/2010/main" val="403694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gå över till teori-passet. Vi inleder med att repetera Gemensamma grunder för samverkan och ledning vid samhällsstörningar och gör en introduktion till integrerad kriskommunikation.</a:t>
            </a:r>
          </a:p>
        </p:txBody>
      </p:sp>
      <p:sp>
        <p:nvSpPr>
          <p:cNvPr id="4" name="Platshållare för bildnummer 3"/>
          <p:cNvSpPr>
            <a:spLocks noGrp="1"/>
          </p:cNvSpPr>
          <p:nvPr>
            <p:ph type="sldNum" sz="quarter" idx="5"/>
          </p:nvPr>
        </p:nvSpPr>
        <p:spPr/>
        <p:txBody>
          <a:bodyPr/>
          <a:lstStyle/>
          <a:p>
            <a:fld id="{FF7F2546-EB6E-48EB-B02F-80676DFB14CF}" type="slidenum">
              <a:rPr lang="sv-SE" smtClean="0"/>
              <a:t>11</a:t>
            </a:fld>
            <a:endParaRPr lang="sv-SE" dirty="0"/>
          </a:p>
        </p:txBody>
      </p:sp>
    </p:spTree>
    <p:extLst>
      <p:ext uri="{BB962C8B-B14F-4D97-AF65-F5344CB8AC3E}">
        <p14:creationId xmlns:p14="http://schemas.microsoft.com/office/powerpoint/2010/main" val="1521693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en diskussionsfråga.</a:t>
            </a:r>
          </a:p>
          <a:p>
            <a:endParaRPr lang="sv-SE" dirty="0"/>
          </a:p>
          <a:p>
            <a:r>
              <a:rPr lang="sv-SE" dirty="0"/>
              <a:t>I grupper om 2-3 personer, diskutera vilka de största utmaningarna är i det aktörsgemensamma arbetet vid hantering av samhällsstörningar.</a:t>
            </a:r>
          </a:p>
          <a:p>
            <a:endParaRPr lang="sv-SE" dirty="0"/>
          </a:p>
          <a:p>
            <a:r>
              <a:rPr lang="sv-SE" dirty="0"/>
              <a:t>Be varje grupp redovisa sina tankar. </a:t>
            </a:r>
          </a:p>
          <a:p>
            <a:endParaRPr lang="sv-SE" dirty="0"/>
          </a:p>
          <a:p>
            <a:r>
              <a:rPr lang="sv-SE" dirty="0"/>
              <a:t>Visualisera gärna på </a:t>
            </a:r>
            <a:r>
              <a:rPr lang="sv-SE" baseline="0" dirty="0"/>
              <a:t>t ex på </a:t>
            </a:r>
            <a:r>
              <a:rPr lang="sv-SE" baseline="0" dirty="0" err="1"/>
              <a:t>whiteboard</a:t>
            </a:r>
            <a:r>
              <a:rPr lang="sv-SE" baseline="0" dirty="0"/>
              <a:t> eller blädderblock. Då kan du vid behov referera tillbaka till dessa senare under passet för att peka på hur vi kan ha hjälp av de gemensamma grunderna för att hantera utmaningarna. </a:t>
            </a:r>
          </a:p>
          <a:p>
            <a:endParaRPr lang="sv-SE" baseline="0" dirty="0"/>
          </a:p>
          <a:p>
            <a:r>
              <a:rPr lang="sv-SE" baseline="0" dirty="0"/>
              <a:t>………………………….</a:t>
            </a:r>
          </a:p>
          <a:p>
            <a:r>
              <a:rPr lang="sv-SE" baseline="0" dirty="0"/>
              <a:t>Till dig som utbildar:</a:t>
            </a:r>
          </a:p>
          <a:p>
            <a:r>
              <a:rPr lang="sv-SE" baseline="0" dirty="0"/>
              <a:t>Syftet med frågan är synliggöra deltagarnas egna erfarenheter från hantering av samhällsstörningar eller övningar. Det blir en bra bakgrund till teorin som kommer efter och visar mot behovet av det aktörsgemensamma språket och formerna.</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12</a:t>
            </a:fld>
            <a:endParaRPr lang="sv-SE" dirty="0"/>
          </a:p>
        </p:txBody>
      </p:sp>
    </p:spTree>
    <p:extLst>
      <p:ext uri="{BB962C8B-B14F-4D97-AF65-F5344CB8AC3E}">
        <p14:creationId xmlns:p14="http://schemas.microsoft.com/office/powerpoint/2010/main" val="266031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xmlns="" id="{95B55158-FBDB-436D-8CD6-D91757A6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xmlns="" id="{FAC0AB31-75E6-4FAF-AA16-DC9131588819}"/>
              </a:ext>
            </a:extLst>
          </p:cNvPr>
          <p:cNvSpPr>
            <a:spLocks noGrp="1"/>
          </p:cNvSpPr>
          <p:nvPr>
            <p:ph type="body" idx="1"/>
          </p:nvPr>
        </p:nvSpPr>
        <p:spPr/>
        <p:txBody>
          <a:bodyPr/>
          <a:lstStyle/>
          <a:p>
            <a:pPr eaLnBrk="1" fontAlgn="auto" hangingPunct="1">
              <a:spcBef>
                <a:spcPts val="0"/>
              </a:spcBef>
              <a:spcAft>
                <a:spcPts val="0"/>
              </a:spcAft>
              <a:defRPr/>
            </a:pPr>
            <a:r>
              <a:rPr lang="sv-SE" sz="1200" dirty="0"/>
              <a:t>Syftet med de gemensamma grunderna för samverkan och ledning är att bidra till att öka vår gemensamma förmåga att hantera samhällsstörningar.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De ger vägledning till aktörer för att agera på ett likartat och strukturerat sätt, för att till exempel: </a:t>
            </a:r>
          </a:p>
          <a:p>
            <a:pPr marL="171450" indent="-171450" eaLnBrk="1" fontAlgn="auto" hangingPunct="1">
              <a:spcBef>
                <a:spcPts val="0"/>
              </a:spcBef>
              <a:spcAft>
                <a:spcPts val="0"/>
              </a:spcAft>
              <a:buFont typeface="Arial" panose="020B0604020202020204" pitchFamily="34" charset="0"/>
              <a:buChar char="•"/>
              <a:defRPr/>
            </a:pPr>
            <a:r>
              <a:rPr lang="sv-SE" sz="1200" dirty="0"/>
              <a:t>förstå varandra bättre(med ett aktörsgemensamt språk, hur vi använder centrala termer)</a:t>
            </a:r>
          </a:p>
          <a:p>
            <a:pPr marL="171450" indent="-171450" eaLnBrk="1" fontAlgn="auto" hangingPunct="1">
              <a:spcBef>
                <a:spcPts val="0"/>
              </a:spcBef>
              <a:spcAft>
                <a:spcPts val="0"/>
              </a:spcAft>
              <a:buFont typeface="Arial" panose="020B0604020202020204" pitchFamily="34" charset="0"/>
              <a:buChar char="•"/>
              <a:defRPr/>
            </a:pPr>
            <a:r>
              <a:rPr lang="sv-SE" sz="1200" dirty="0"/>
              <a:t>kontakta varandra och träffa överenskommelser (under gemensamma former)</a:t>
            </a:r>
          </a:p>
          <a:p>
            <a:pPr marL="171450" indent="-171450" eaLnBrk="1" fontAlgn="auto" hangingPunct="1">
              <a:spcBef>
                <a:spcPts val="0"/>
              </a:spcBef>
              <a:spcAft>
                <a:spcPts val="0"/>
              </a:spcAft>
              <a:buFont typeface="Arial" panose="020B0604020202020204" pitchFamily="34" charset="0"/>
              <a:buChar char="•"/>
              <a:defRPr/>
            </a:pPr>
            <a:r>
              <a:rPr lang="sv-SE" sz="1200" dirty="0"/>
              <a:t>utbyta och dela information</a:t>
            </a:r>
          </a:p>
          <a:p>
            <a:pPr marL="171450" indent="-171450" eaLnBrk="1" fontAlgn="auto" hangingPunct="1">
              <a:spcBef>
                <a:spcPts val="0"/>
              </a:spcBef>
              <a:spcAft>
                <a:spcPts val="0"/>
              </a:spcAft>
              <a:buFont typeface="Arial" panose="020B0604020202020204" pitchFamily="34" charset="0"/>
              <a:buChar char="•"/>
              <a:defRPr/>
            </a:pPr>
            <a:r>
              <a:rPr lang="sv-SE" sz="1200" dirty="0"/>
              <a:t>skapa lägesbilder och samlade lägesbilder</a:t>
            </a:r>
          </a:p>
          <a:p>
            <a:pPr marL="171450" indent="-171450" eaLnBrk="1" fontAlgn="auto" hangingPunct="1">
              <a:spcBef>
                <a:spcPts val="0"/>
              </a:spcBef>
              <a:spcAft>
                <a:spcPts val="0"/>
              </a:spcAft>
              <a:buFont typeface="Arial" panose="020B0604020202020204" pitchFamily="34" charset="0"/>
              <a:buChar char="•"/>
              <a:defRPr/>
            </a:pPr>
            <a:r>
              <a:rPr lang="sv-SE" sz="1200" dirty="0"/>
              <a:t>utbilda, öva och lära. </a:t>
            </a:r>
          </a:p>
          <a:p>
            <a:pPr eaLnBrk="1" fontAlgn="auto" hangingPunct="1">
              <a:spcBef>
                <a:spcPts val="0"/>
              </a:spcBef>
              <a:spcAft>
                <a:spcPts val="0"/>
              </a:spcAft>
              <a:defRPr/>
            </a:pPr>
            <a:endParaRPr lang="sv-SE" sz="1200" dirty="0"/>
          </a:p>
        </p:txBody>
      </p:sp>
      <p:sp>
        <p:nvSpPr>
          <p:cNvPr id="18436" name="Platshållare för bildnummer 3">
            <a:extLst>
              <a:ext uri="{FF2B5EF4-FFF2-40B4-BE49-F238E27FC236}">
                <a16:creationId xmlns:a16="http://schemas.microsoft.com/office/drawing/2014/main" xmlns="" id="{10C0FB6F-8257-495E-B779-A8B7FAD06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656CAF-6643-4879-9DD3-B3AFDA9D5399}" type="slidenum">
              <a:rPr lang="sv-SE" altLang="sv-SE" smtClean="0">
                <a:latin typeface="Calibri" panose="020F0502020204030204" pitchFamily="34" charset="0"/>
              </a:rPr>
              <a:pPr fontAlgn="base">
                <a:spcBef>
                  <a:spcPct val="0"/>
                </a:spcBef>
                <a:spcAft>
                  <a:spcPct val="0"/>
                </a:spcAft>
              </a:pPr>
              <a:t>13</a:t>
            </a:fld>
            <a:endParaRPr lang="sv-SE" altLang="sv-SE" dirty="0">
              <a:latin typeface="Calibri" panose="020F0502020204030204" pitchFamily="34" charset="0"/>
            </a:endParaRPr>
          </a:p>
        </p:txBody>
      </p:sp>
    </p:spTree>
    <p:extLst>
      <p:ext uri="{BB962C8B-B14F-4D97-AF65-F5344CB8AC3E}">
        <p14:creationId xmlns:p14="http://schemas.microsoft.com/office/powerpoint/2010/main" val="42041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Målet är att underlätta för aktörerna att uppnå gemensam inriktning och samordning</a:t>
            </a:r>
            <a:r>
              <a:rPr lang="sv-SE" sz="1200" baseline="0" dirty="0"/>
              <a:t> genom att använda både samverkan och ledning.</a:t>
            </a:r>
            <a:r>
              <a:rPr lang="sv-SE" sz="1200" dirty="0"/>
              <a:t>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14</a:t>
            </a:fld>
            <a:endParaRPr lang="sv-SE" dirty="0"/>
          </a:p>
        </p:txBody>
      </p:sp>
    </p:spTree>
    <p:extLst>
      <p:ext uri="{BB962C8B-B14F-4D97-AF65-F5344CB8AC3E}">
        <p14:creationId xmlns:p14="http://schemas.microsoft.com/office/powerpoint/2010/main" val="62961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625385" eaLnBrk="1" hangingPunct="1">
              <a:spcBef>
                <a:spcPct val="0"/>
              </a:spcBef>
            </a:pPr>
            <a:r>
              <a:rPr lang="sv-SE" altLang="sv-SE" sz="1100" dirty="0"/>
              <a:t>För att skapa ett gemensamt ramverk för det aktörsgemensamma arbetet drev MSB ett nationellt projekt under två år.</a:t>
            </a:r>
          </a:p>
          <a:p>
            <a:pPr defTabSz="625385" eaLnBrk="1" hangingPunct="1">
              <a:spcBef>
                <a:spcPct val="0"/>
              </a:spcBef>
            </a:pPr>
            <a:endParaRPr lang="sv-SE" altLang="sv-SE" sz="1100" dirty="0"/>
          </a:p>
          <a:p>
            <a:pPr defTabSz="625385" eaLnBrk="1" hangingPunct="1">
              <a:spcBef>
                <a:spcPct val="0"/>
              </a:spcBef>
            </a:pPr>
            <a:r>
              <a:rPr lang="sv-SE" altLang="sv-SE" sz="1100" dirty="0"/>
              <a:t>Det är fler än 70 representanter för olika aktörer inom området samhällsskydd och beredskap - offentliga, privata och civila – som tillsammans har tagit fram ett material som beskriver gemensamma grunder för att förbättra förmågan till att åstadkomma ledning och samverkan.</a:t>
            </a:r>
          </a:p>
          <a:p>
            <a:pPr defTabSz="625385" eaLnBrk="1" hangingPunct="1">
              <a:spcBef>
                <a:spcPct val="0"/>
              </a:spcBef>
            </a:pPr>
            <a:endParaRPr lang="sv-SE" altLang="sv-SE" sz="1100" dirty="0"/>
          </a:p>
          <a:p>
            <a:pPr defTabSz="625385" eaLnBrk="1" hangingPunct="1">
              <a:spcBef>
                <a:spcPct val="0"/>
              </a:spcBef>
            </a:pPr>
            <a:r>
              <a:rPr lang="sv-SE" altLang="sv-SE" dirty="0"/>
              <a:t>Det har varit såväl forskare, experter och de som jobbar dagligen med beredskapsfrågor som har tagit ställning i olika frågor och kommit fram till gemensamma resultat. </a:t>
            </a:r>
          </a:p>
          <a:p>
            <a:pPr defTabSz="625385" eaLnBrk="1" hangingPunct="1">
              <a:spcBef>
                <a:spcPct val="0"/>
              </a:spcBef>
            </a:pPr>
            <a:endParaRPr lang="sv-SE" altLang="sv-SE" dirty="0"/>
          </a:p>
          <a:p>
            <a:pPr defTabSz="625385" eaLnBrk="1" hangingPunct="1">
              <a:spcBef>
                <a:spcPct val="0"/>
              </a:spcBef>
            </a:pPr>
            <a:r>
              <a:rPr lang="sv-SE" altLang="sv-SE" dirty="0"/>
              <a:t>Projektet avslutades vid årsskiftet 2014 och har därefter övergått i en implementeringsfas. </a:t>
            </a:r>
          </a:p>
          <a:p>
            <a:pPr defTabSz="625385" eaLnBrk="1" hangingPunct="1">
              <a:spcBef>
                <a:spcPct val="0"/>
              </a:spcBef>
            </a:pPr>
            <a:endParaRPr lang="sv-SE" altLang="sv-SE" dirty="0"/>
          </a:p>
          <a:p>
            <a:pPr defTabSz="914268">
              <a:defRPr/>
            </a:pPr>
            <a:r>
              <a:rPr lang="sv-SE" altLang="sv-SE" i="1" dirty="0"/>
              <a:t>Gemensamma grunder för samverkan och ledning vid samhällsstörningar</a:t>
            </a:r>
            <a:r>
              <a:rPr lang="sv-SE" altLang="sv-SE" dirty="0"/>
              <a:t> bygger på både erfarenhet och forskning dvs. resultatet har både praktiskt och teoretisk grund, och utgör en gemensam bas för alla aktörer som tillsammans ska hantera konsekvenserna av olika störningar i samhället och beskriver framgångsfaktorer för hur vi tillsammans med andra åstadkommer gemensam inriktning och samordning av åtgärder vid samhällsstörningar.</a:t>
            </a:r>
          </a:p>
          <a:p>
            <a:endParaRPr lang="sv-SE" altLang="sv-SE" dirty="0"/>
          </a:p>
          <a:p>
            <a:r>
              <a:rPr lang="sv-SE" altLang="sv-SE" dirty="0"/>
              <a:t>Boken innehåller tre huvudsakliga delar; dels är det gemensamma utgångspunkter, dels är det förhållningssätt – sätt att tänka och slutligen är det arbetssätt – sätt att göra.</a:t>
            </a:r>
          </a:p>
          <a:p>
            <a:endParaRPr lang="sv-SE" altLang="sv-SE" dirty="0"/>
          </a:p>
          <a:p>
            <a:r>
              <a:rPr lang="sv-SE" altLang="sv-SE" dirty="0"/>
              <a:t>Tanken är att dessa rekommendationer bör ligga till grund för utveckling, utbildning och övning hos aktörer inom samhällsskydd och beredskap. Med en gemensam plattform att utgå ifrån kommer vi att ha lättare till samverkan.</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15</a:t>
            </a:fld>
            <a:endParaRPr lang="sv-SE" dirty="0"/>
          </a:p>
        </p:txBody>
      </p:sp>
    </p:spTree>
    <p:extLst>
      <p:ext uri="{BB962C8B-B14F-4D97-AF65-F5344CB8AC3E}">
        <p14:creationId xmlns:p14="http://schemas.microsoft.com/office/powerpoint/2010/main" val="104319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en</a:t>
            </a:r>
            <a:r>
              <a:rPr lang="sv-SE" altLang="sv-SE" baseline="0" dirty="0"/>
              <a:t> mängd material på MSBs webbsida. </a:t>
            </a:r>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16</a:t>
            </a:fld>
            <a:endParaRPr lang="sv-SE" dirty="0"/>
          </a:p>
        </p:txBody>
      </p:sp>
    </p:spTree>
    <p:extLst>
      <p:ext uri="{BB962C8B-B14F-4D97-AF65-F5344CB8AC3E}">
        <p14:creationId xmlns:p14="http://schemas.microsoft.com/office/powerpoint/2010/main" val="44308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Vägledningen</a:t>
            </a:r>
            <a:r>
              <a:rPr lang="sv-SE" baseline="0" dirty="0"/>
              <a:t> som vi fördjupar oss i idag är resultatet av ett utvecklingsprojekt som var klart hösten 2018. </a:t>
            </a:r>
          </a:p>
          <a:p>
            <a:endParaRPr lang="sv-SE" baseline="0" dirty="0"/>
          </a:p>
          <a:p>
            <a:r>
              <a:rPr lang="sv-SE" baseline="0" dirty="0"/>
              <a:t>I grundboken finns det ett kapitel som berör kriskommunikation – kapitel 10. </a:t>
            </a:r>
          </a:p>
          <a:p>
            <a:endParaRPr lang="sv-SE" baseline="0" dirty="0"/>
          </a:p>
          <a:p>
            <a:r>
              <a:rPr lang="sv-SE" baseline="0" dirty="0"/>
              <a:t>I vägledningen utvecklas och beskrivs tydligare hur kommunikation kan integreras i hanteringen av samhällsstörningen och hur alla roller och funktioner har en del i att detta sker. </a:t>
            </a:r>
          </a:p>
          <a:p>
            <a:endParaRPr lang="sv-SE" baseline="0" dirty="0"/>
          </a:p>
          <a:p>
            <a:r>
              <a:rPr lang="sv-SE" baseline="0" dirty="0"/>
              <a:t>Vägledningen är uppbyggd på samma sätt och börjar i utgångspunkter och förhållningssätt. och går sen vidare till ett fördjupat och utvecklat arbetssätt. I Vägledningen beskrivs också varje moment i arbetsmetoden genom ett fiktivt scenario om dricksvatten.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17</a:t>
            </a:fld>
            <a:endParaRPr lang="sv-SE" dirty="0"/>
          </a:p>
        </p:txBody>
      </p:sp>
    </p:spTree>
    <p:extLst>
      <p:ext uri="{BB962C8B-B14F-4D97-AF65-F5344CB8AC3E}">
        <p14:creationId xmlns:p14="http://schemas.microsoft.com/office/powerpoint/2010/main" val="332818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Här berättar vi om de förutsättningar som alla ska vara bekanta med för att kunna förstå det som är gemensamma grunder för samverkan och ledning. </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18</a:t>
            </a:fld>
            <a:endParaRPr lang="sv-SE" dirty="0"/>
          </a:p>
        </p:txBody>
      </p:sp>
    </p:spTree>
    <p:extLst>
      <p:ext uri="{BB962C8B-B14F-4D97-AF65-F5344CB8AC3E}">
        <p14:creationId xmlns:p14="http://schemas.microsoft.com/office/powerpoint/2010/main" val="54929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xmlns="" id="{B1A8F142-8D19-4ACC-9436-6D5C41611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xmlns="" id="{41AC27D0-8FC7-4D30-A27D-4863BFD1C54A}"/>
              </a:ext>
            </a:extLst>
          </p:cNvPr>
          <p:cNvSpPr>
            <a:spLocks noGrp="1"/>
          </p:cNvSpPr>
          <p:nvPr>
            <p:ph type="body" idx="1"/>
          </p:nvPr>
        </p:nvSpPr>
        <p:spPr/>
        <p:txBody>
          <a:bodyPr/>
          <a:lstStyle/>
          <a:p>
            <a:pPr eaLnBrk="1" fontAlgn="auto" hangingPunct="1">
              <a:spcBef>
                <a:spcPts val="0"/>
              </a:spcBef>
              <a:spcAft>
                <a:spcPts val="0"/>
              </a:spcAft>
              <a:defRPr/>
            </a:pPr>
            <a:r>
              <a:rPr lang="sv-SE" sz="1200" b="1" dirty="0" smtClean="0"/>
              <a:t>Det </a:t>
            </a:r>
            <a:r>
              <a:rPr lang="sv-SE" sz="1200" b="1" dirty="0"/>
              <a:t>skyddsvärda i samhället</a:t>
            </a:r>
            <a:br>
              <a:rPr lang="sv-SE" sz="1200" b="1" dirty="0"/>
            </a:br>
            <a:endParaRPr lang="sv-SE" sz="1200" b="1" dirty="0"/>
          </a:p>
          <a:p>
            <a:pPr eaLnBrk="1" fontAlgn="auto" hangingPunct="1">
              <a:spcBef>
                <a:spcPts val="0"/>
              </a:spcBef>
              <a:spcAft>
                <a:spcPts val="0"/>
              </a:spcAft>
              <a:defRPr/>
            </a:pPr>
            <a:r>
              <a:rPr lang="sv-SE" sz="1200" dirty="0"/>
              <a:t>I din yrkesroll har du en uppgift att tillsammans med andra säkerställa att samhället fungerar eller på något sätt bidra till att skydda samhällets skyddsvärden. Det är de värden som regering och riksdag har satt som mål för samhällets krisberedskap, det som ska skyddas. Det är: </a:t>
            </a:r>
          </a:p>
          <a:p>
            <a:pPr marL="171450" indent="-171450" eaLnBrk="1" fontAlgn="auto" hangingPunct="1">
              <a:spcBef>
                <a:spcPts val="0"/>
              </a:spcBef>
              <a:spcAft>
                <a:spcPts val="0"/>
              </a:spcAft>
              <a:buFont typeface="Arial" panose="020B0604020202020204" pitchFamily="34" charset="0"/>
              <a:buChar char="•"/>
              <a:defRPr/>
            </a:pPr>
            <a:r>
              <a:rPr lang="sv-SE" sz="1200" dirty="0"/>
              <a:t>Människors liv och hälsa</a:t>
            </a:r>
          </a:p>
          <a:p>
            <a:pPr marL="171450" indent="-171450" eaLnBrk="1" fontAlgn="auto" hangingPunct="1">
              <a:spcBef>
                <a:spcPts val="0"/>
              </a:spcBef>
              <a:spcAft>
                <a:spcPts val="0"/>
              </a:spcAft>
              <a:buFont typeface="Arial" panose="020B0604020202020204" pitchFamily="34" charset="0"/>
              <a:buChar char="•"/>
              <a:defRPr/>
            </a:pPr>
            <a:r>
              <a:rPr lang="sv-SE" sz="1200" dirty="0"/>
              <a:t>Samhällets funktionalitet</a:t>
            </a:r>
          </a:p>
          <a:p>
            <a:pPr marL="171450" indent="-171450" eaLnBrk="1" fontAlgn="auto" hangingPunct="1">
              <a:spcBef>
                <a:spcPts val="0"/>
              </a:spcBef>
              <a:spcAft>
                <a:spcPts val="0"/>
              </a:spcAft>
              <a:buFont typeface="Arial" panose="020B0604020202020204" pitchFamily="34" charset="0"/>
              <a:buChar char="•"/>
              <a:defRPr/>
            </a:pPr>
            <a:r>
              <a:rPr lang="sv-SE" sz="1200" dirty="0"/>
              <a:t>Demokrati, rättssäkerhet och mänskliga fri- och rättigheter</a:t>
            </a:r>
          </a:p>
          <a:p>
            <a:pPr marL="171450" indent="-171450" eaLnBrk="1" fontAlgn="auto" hangingPunct="1">
              <a:spcBef>
                <a:spcPts val="0"/>
              </a:spcBef>
              <a:spcAft>
                <a:spcPts val="0"/>
              </a:spcAft>
              <a:buFont typeface="Arial" panose="020B0604020202020204" pitchFamily="34" charset="0"/>
              <a:buChar char="•"/>
              <a:defRPr/>
            </a:pPr>
            <a:r>
              <a:rPr lang="sv-SE" sz="1200" dirty="0"/>
              <a:t>Miljö och ekonomiska värden</a:t>
            </a:r>
          </a:p>
          <a:p>
            <a:pPr marL="171450" indent="-171450" eaLnBrk="1" fontAlgn="auto" hangingPunct="1">
              <a:spcBef>
                <a:spcPts val="0"/>
              </a:spcBef>
              <a:spcAft>
                <a:spcPts val="0"/>
              </a:spcAft>
              <a:buFont typeface="Arial" panose="020B0604020202020204" pitchFamily="34" charset="0"/>
              <a:buChar char="•"/>
              <a:defRPr/>
            </a:pPr>
            <a:r>
              <a:rPr lang="sv-SE" sz="1200" dirty="0"/>
              <a:t>Nationell suveränitet.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Vi har alla ett ansvar, en skyldighet, att se till att vi på ett effektivt sätt samverkar för att skydda samhällets värden.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Källa: MSBs övergripande inriktning för samhällsskydd och  beredskap, MSB publikation 708</a:t>
            </a:r>
            <a:r>
              <a:rPr lang="sv-SE" sz="1200" dirty="0" smtClean="0"/>
              <a:t>.</a:t>
            </a:r>
          </a:p>
        </p:txBody>
      </p:sp>
      <p:sp>
        <p:nvSpPr>
          <p:cNvPr id="24580" name="Platshållare för bildnummer 3">
            <a:extLst>
              <a:ext uri="{FF2B5EF4-FFF2-40B4-BE49-F238E27FC236}">
                <a16:creationId xmlns:a16="http://schemas.microsoft.com/office/drawing/2014/main" xmlns="" id="{375AF22E-D1CE-49D5-B78F-F268F7A85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16A9AE-DA82-483D-8639-8CABAD277A2D}" type="slidenum">
              <a:rPr lang="sv-SE" altLang="sv-SE" smtClean="0">
                <a:latin typeface="Calibri" panose="020F0502020204030204" pitchFamily="34" charset="0"/>
              </a:rPr>
              <a:pPr fontAlgn="base">
                <a:spcBef>
                  <a:spcPct val="0"/>
                </a:spcBef>
                <a:spcAft>
                  <a:spcPct val="0"/>
                </a:spcAft>
              </a:pPr>
              <a:t>19</a:t>
            </a:fld>
            <a:endParaRPr lang="sv-SE" altLang="sv-SE" dirty="0">
              <a:latin typeface="Calibri" panose="020F0502020204030204" pitchFamily="34" charset="0"/>
            </a:endParaRPr>
          </a:p>
        </p:txBody>
      </p:sp>
      <p:pic>
        <p:nvPicPr>
          <p:cNvPr id="2" name="Bildobjekt 1"/>
          <p:cNvPicPr>
            <a:picLocks noChangeAspect="1"/>
          </p:cNvPicPr>
          <p:nvPr/>
        </p:nvPicPr>
        <p:blipFill>
          <a:blip r:embed="rId3"/>
          <a:stretch>
            <a:fillRect/>
          </a:stretch>
        </p:blipFill>
        <p:spPr>
          <a:xfrm>
            <a:off x="770040" y="7727506"/>
            <a:ext cx="210490" cy="224304"/>
          </a:xfrm>
          <a:prstGeom prst="rect">
            <a:avLst/>
          </a:prstGeom>
        </p:spPr>
      </p:pic>
    </p:spTree>
    <p:extLst>
      <p:ext uri="{BB962C8B-B14F-4D97-AF65-F5344CB8AC3E}">
        <p14:creationId xmlns:p14="http://schemas.microsoft.com/office/powerpoint/2010/main" val="410505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xmlns="" id="{94947335-D73B-48F1-A123-B3B9A6DD0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tshållare för anteckningar 2">
            <a:extLst>
              <a:ext uri="{FF2B5EF4-FFF2-40B4-BE49-F238E27FC236}">
                <a16:creationId xmlns:a16="http://schemas.microsoft.com/office/drawing/2014/main" xmlns="" id="{321466A2-8600-4EE9-A2A8-826F83AF9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sv-SE" baseline="0" dirty="0" smtClean="0"/>
              <a:t>De olika avsnitten i presentationen är markerade med tydliga avsnittsrubriker (bilder med mörkgrå bakgrund). </a:t>
            </a:r>
          </a:p>
          <a:p>
            <a:pPr marL="171450" indent="-171450">
              <a:spcBef>
                <a:spcPct val="0"/>
              </a:spcBef>
              <a:buFont typeface="Arial" panose="020B0604020202020204" pitchFamily="34" charset="0"/>
              <a:buChar char="•"/>
            </a:pPr>
            <a:r>
              <a:rPr lang="sv-SE" baseline="0" dirty="0" smtClean="0"/>
              <a:t>Du kan också använda bildsorteringsvyn för att se avsnitten. </a:t>
            </a:r>
          </a:p>
          <a:p>
            <a:pPr>
              <a:spcBef>
                <a:spcPct val="0"/>
              </a:spcBef>
            </a:pPr>
            <a:endParaRPr lang="sv-SE" altLang="sv-SE" dirty="0" smtClean="0"/>
          </a:p>
          <a:p>
            <a:pPr>
              <a:spcBef>
                <a:spcPct val="0"/>
              </a:spcBef>
            </a:pPr>
            <a:r>
              <a:rPr lang="sv-SE" altLang="sv-SE" dirty="0" smtClean="0"/>
              <a:t>…………………………………………………….</a:t>
            </a:r>
            <a:endParaRPr lang="sv-SE" altLang="sv-SE" dirty="0"/>
          </a:p>
          <a:p>
            <a:pPr>
              <a:spcBef>
                <a:spcPct val="0"/>
              </a:spcBef>
            </a:pPr>
            <a:r>
              <a:rPr lang="sv-SE" altLang="sv-SE" dirty="0"/>
              <a:t>Till dig som utbildar:</a:t>
            </a:r>
          </a:p>
          <a:p>
            <a:pPr>
              <a:spcBef>
                <a:spcPct val="0"/>
              </a:spcBef>
            </a:pPr>
            <a:endParaRPr lang="sv-SE" altLang="sv-SE" dirty="0"/>
          </a:p>
          <a:p>
            <a:pPr>
              <a:spcBef>
                <a:spcPct val="0"/>
              </a:spcBef>
            </a:pPr>
            <a:r>
              <a:rPr lang="sv-SE" altLang="sv-SE" dirty="0"/>
              <a:t>Utbildningsmodulen</a:t>
            </a:r>
            <a:r>
              <a:rPr lang="sv-SE" altLang="sv-SE" baseline="0" dirty="0"/>
              <a:t> och den föreslagna agendan bygger på att vi först repeterar och återknyter till de gemensamma grunderna för samverkan och ledning samt tittar på hur integrerad kriskommunikation passar in i Utgångspunkter, Sätt att tänka och Arbetssätt. </a:t>
            </a:r>
            <a:endParaRPr lang="sv-SE" altLang="sv-SE" dirty="0"/>
          </a:p>
          <a:p>
            <a:pPr>
              <a:spcBef>
                <a:spcPct val="0"/>
              </a:spcBef>
            </a:pPr>
            <a:endParaRPr lang="sv-SE" dirty="0"/>
          </a:p>
          <a:p>
            <a:pPr>
              <a:spcBef>
                <a:spcPct val="0"/>
              </a:spcBef>
            </a:pPr>
            <a:r>
              <a:rPr lang="sv-SE" dirty="0"/>
              <a:t>Beroende</a:t>
            </a:r>
            <a:r>
              <a:rPr lang="sv-SE" baseline="0" dirty="0"/>
              <a:t> på hur mycket tid du har till förfogande så kan du välja att korta ner eller förlänga de olika avsnitten, samt introducera exempel från egen verksamhet i delen som är fokuserad på praktisk tillämpning. </a:t>
            </a:r>
          </a:p>
          <a:p>
            <a:pPr>
              <a:spcBef>
                <a:spcPct val="0"/>
              </a:spcBef>
            </a:pPr>
            <a:endParaRPr lang="sv-SE" baseline="0" dirty="0"/>
          </a:p>
          <a:p>
            <a:pPr>
              <a:spcBef>
                <a:spcPct val="0"/>
              </a:spcBef>
            </a:pPr>
            <a:r>
              <a:rPr lang="sv-SE" baseline="0" dirty="0"/>
              <a:t>Det kan också vara relevant att tipsa deltagarna om de </a:t>
            </a:r>
            <a:r>
              <a:rPr lang="sv-SE" baseline="0" dirty="0" err="1"/>
              <a:t>ppt</a:t>
            </a:r>
            <a:r>
              <a:rPr lang="sv-SE" baseline="0" dirty="0"/>
              <a:t>-presentationer som ytterligare beskriver de gemensamma grunderna för samverkan och ledning vid samhällsstörningar som finns tillgängliga på www.msb.se/samverkanledning samt den utbildningsmodul som är en fördjupning informationsdelning och lägesbild.</a:t>
            </a:r>
            <a:endParaRPr lang="sv-SE" dirty="0"/>
          </a:p>
          <a:p>
            <a:pPr>
              <a:spcBef>
                <a:spcPct val="0"/>
              </a:spcBef>
            </a:pPr>
            <a:endParaRPr lang="sv-SE" altLang="sv-SE" dirty="0"/>
          </a:p>
        </p:txBody>
      </p:sp>
      <p:sp>
        <p:nvSpPr>
          <p:cNvPr id="12292" name="Platshållare för bildnummer 3">
            <a:extLst>
              <a:ext uri="{FF2B5EF4-FFF2-40B4-BE49-F238E27FC236}">
                <a16:creationId xmlns:a16="http://schemas.microsoft.com/office/drawing/2014/main" xmlns="" id="{EEDB95F8-B63F-4213-B36E-C4D4E6E14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E696923-2A2A-42E4-ADF2-75E85C6063C0}" type="slidenum">
              <a:rPr lang="sv-SE" altLang="sv-SE">
                <a:latin typeface="Calibri" panose="020F0502020204030204" pitchFamily="34" charset="0"/>
              </a:rPr>
              <a:pPr fontAlgn="base">
                <a:spcBef>
                  <a:spcPct val="0"/>
                </a:spcBef>
                <a:spcAft>
                  <a:spcPct val="0"/>
                </a:spcAft>
              </a:pPr>
              <a:t>2</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6533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Du kanske arbetar som beredskapssamordnare i en kommun, ett landsting, en länsstyrelse. På ett privat företag som arbetar med samhällsviktig verksamhet. Eller en frivilligorganisation. Till exempel med säkerhet, sjukvård, hälsa, trafik, ekonomi, livsmedelsförsörjning, smittskydd. På en stor eller liten myndighet eller organisation, centralt, regionalt eller lokalt. De vi kallar aktörer i samhället.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De gemensamma grunderna vi talar om här riktar sig till ALLA aktörer som har ett ansvar och kan bli inblandade i hanteringen av samhällsstörningar. På alla samhällsnivåer och inom alla samhällssektorer.</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Och de gemensamma grunderna handlar om  aktörsgemensamma situationer – när vi ska agera tillsammans (inte i det aktörsinterna, dvs. inom en organisation). </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20</a:t>
            </a:fld>
            <a:endParaRPr lang="sv-SE" dirty="0"/>
          </a:p>
        </p:txBody>
      </p:sp>
    </p:spTree>
    <p:extLst>
      <p:ext uri="{BB962C8B-B14F-4D97-AF65-F5344CB8AC3E}">
        <p14:creationId xmlns:p14="http://schemas.microsoft.com/office/powerpoint/2010/main" val="20763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Det centrala i detta sammanhang är principen om Geografiskt områdesansvar. Den är grundläggande när vi pratar om aktörsgemensamma former. Det är ett ansvar att verka för att samordningen fungerar mellan alla som är inblandade i hanteringen. </a:t>
            </a:r>
          </a:p>
          <a:p>
            <a:pPr eaLnBrk="1" fontAlgn="auto" hangingPunct="1">
              <a:spcBef>
                <a:spcPts val="0"/>
              </a:spcBef>
              <a:spcAft>
                <a:spcPts val="0"/>
              </a:spcAft>
              <a:defRPr/>
            </a:pPr>
            <a:endParaRPr lang="sv-SE" sz="1200" dirty="0"/>
          </a:p>
          <a:p>
            <a:pPr marL="171164" indent="-171164" eaLnBrk="1" fontAlgn="auto" hangingPunct="1">
              <a:spcBef>
                <a:spcPts val="0"/>
              </a:spcBef>
              <a:spcAft>
                <a:spcPts val="0"/>
              </a:spcAft>
              <a:buFont typeface="Arial" panose="020B0604020202020204" pitchFamily="34" charset="0"/>
              <a:buChar char="•"/>
              <a:defRPr/>
            </a:pPr>
            <a:r>
              <a:rPr lang="sv-SE" sz="1200" dirty="0"/>
              <a:t>Kommunerna har det geografiska områdesansvaret i kommunen, </a:t>
            </a:r>
          </a:p>
          <a:p>
            <a:pPr marL="171164" indent="-171164" eaLnBrk="1" fontAlgn="auto" hangingPunct="1">
              <a:spcBef>
                <a:spcPts val="0"/>
              </a:spcBef>
              <a:spcAft>
                <a:spcPts val="0"/>
              </a:spcAft>
              <a:buFont typeface="Arial" panose="020B0604020202020204" pitchFamily="34" charset="0"/>
              <a:buChar char="•"/>
              <a:defRPr/>
            </a:pPr>
            <a:r>
              <a:rPr lang="sv-SE" sz="1200" dirty="0"/>
              <a:t>länsstyrelserna i länet och </a:t>
            </a:r>
          </a:p>
          <a:p>
            <a:pPr marL="171164" indent="-171164" eaLnBrk="1" fontAlgn="auto" hangingPunct="1">
              <a:spcBef>
                <a:spcPts val="0"/>
              </a:spcBef>
              <a:spcAft>
                <a:spcPts val="0"/>
              </a:spcAft>
              <a:buFont typeface="Arial" panose="020B0604020202020204" pitchFamily="34" charset="0"/>
              <a:buChar char="•"/>
              <a:defRPr/>
            </a:pPr>
            <a:r>
              <a:rPr lang="sv-SE" sz="1200" dirty="0"/>
              <a:t>regeringen för hela landet.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Hur ansvaret ser ut och vad det innebär är något olika på de olika nivåerna. Men i stort kan man säga att det handlar om ett ansvar att verka för samordning inför och under en samhällsstörning inklusive en samordning av kommunikation.</a:t>
            </a:r>
          </a:p>
          <a:p>
            <a:pPr eaLnBrk="1" fontAlgn="auto" hangingPunct="1">
              <a:spcBef>
                <a:spcPts val="0"/>
              </a:spcBef>
              <a:spcAft>
                <a:spcPts val="0"/>
              </a:spcAft>
              <a:defRPr/>
            </a:pPr>
            <a:endParaRPr lang="sv-SE" sz="1200" dirty="0"/>
          </a:p>
          <a:p>
            <a:pPr defTabSz="914268" eaLnBrk="1" fontAlgn="auto" hangingPunct="1">
              <a:spcBef>
                <a:spcPts val="0"/>
              </a:spcBef>
              <a:spcAft>
                <a:spcPts val="0"/>
              </a:spcAft>
              <a:defRPr/>
            </a:pPr>
            <a:r>
              <a:rPr lang="sv-SE" sz="1200" b="1" dirty="0"/>
              <a:t>BAKGRUNDSFAKTA</a:t>
            </a:r>
          </a:p>
          <a:p>
            <a:pPr defTabSz="914268" eaLnBrk="1" fontAlgn="auto" hangingPunct="1">
              <a:spcBef>
                <a:spcPts val="0"/>
              </a:spcBef>
              <a:spcAft>
                <a:spcPts val="0"/>
              </a:spcAft>
              <a:defRPr/>
            </a:pPr>
            <a:r>
              <a:rPr lang="sv-SE" sz="1200" b="1" u="none" dirty="0"/>
              <a:t>Kommunernas roll regleras i </a:t>
            </a:r>
            <a:r>
              <a:rPr lang="sv-SE" altLang="sv-SE" sz="1200" b="1" dirty="0"/>
              <a:t>2 kap. 7 § LEH </a:t>
            </a:r>
          </a:p>
          <a:p>
            <a:r>
              <a:rPr lang="sv-SE" sz="1200" b="1" dirty="0"/>
              <a:t>kommuner inom sitt geografiska område i fråga om extraordinära händelser i fredstid ska verka för att:</a:t>
            </a:r>
            <a:endParaRPr lang="sv-SE" sz="1200" b="1" i="1" dirty="0"/>
          </a:p>
          <a:p>
            <a:r>
              <a:rPr lang="sv-SE" sz="1200" dirty="0"/>
              <a:t>1. olika aktörer i kommunen samverkar och uppnår samordning i planerings- och förberedelsearbetet,</a:t>
            </a:r>
            <a:br>
              <a:rPr lang="sv-SE" sz="1200" dirty="0"/>
            </a:br>
            <a:r>
              <a:rPr lang="sv-SE" sz="1200" dirty="0"/>
              <a:t>2. de krishanteringsåtgärder som vidtas av olika aktörer under en sådan händelse samordnas, och</a:t>
            </a:r>
            <a:br>
              <a:rPr lang="sv-SE" sz="1200" dirty="0"/>
            </a:br>
            <a:r>
              <a:rPr lang="sv-SE" sz="1200" dirty="0"/>
              <a:t>3. informationen till allmänheten under sådana förhållanden samordnas.</a:t>
            </a:r>
          </a:p>
          <a:p>
            <a:r>
              <a:rPr lang="sv-SE" sz="1200" dirty="0"/>
              <a:t>Med extraordinär händelse avses i denna lag en sådan händelse som avviker från det normala, innebär en allvarlig störning eller överhängande risk för en allvarlig störning i viktiga samhällsfunktioner och kräver skyndsamma insatser av en kommun eller ett landsting.</a:t>
            </a:r>
          </a:p>
          <a:p>
            <a:pPr defTabSz="914268" eaLnBrk="1" fontAlgn="auto" hangingPunct="1">
              <a:spcBef>
                <a:spcPts val="0"/>
              </a:spcBef>
              <a:spcAft>
                <a:spcPts val="0"/>
              </a:spcAft>
              <a:defRPr/>
            </a:pPr>
            <a:endParaRPr lang="sv-SE" sz="1200" b="0" dirty="0"/>
          </a:p>
          <a:p>
            <a:pPr>
              <a:defRPr/>
            </a:pPr>
            <a:endParaRPr lang="sv-SE" altLang="sv-SE" sz="1200" b="1" dirty="0"/>
          </a:p>
          <a:p>
            <a:pPr>
              <a:defRPr/>
            </a:pPr>
            <a:r>
              <a:rPr lang="sv-SE" altLang="sv-SE" sz="1200" b="1" dirty="0"/>
              <a:t>Länsstyrelsernas roll regleras i ett antal lagrum (Förordning (2017:870) om länsstyrelsernas krisberedskap och uppgifter vid höjd beredskap, 7 § förordningen (2017:868) med länsstyrelseinstruktion och i Förordning (2015:1052) om krisberedskap och bevakningsansvariga myndigheters åtgärder vid höjd beredskap)</a:t>
            </a:r>
          </a:p>
          <a:p>
            <a:pPr>
              <a:defRPr/>
            </a:pPr>
            <a:endParaRPr lang="sv-SE" altLang="sv-SE" sz="1200" b="1" dirty="0"/>
          </a:p>
          <a:p>
            <a:pPr>
              <a:defRPr/>
            </a:pPr>
            <a:r>
              <a:rPr lang="sv-SE" sz="1200" dirty="0"/>
              <a:t>Enligt förordningen om länsstyrelsernas krisberedskap ska länsstyrelsen vara sammanhållande för krisberedskapen inom sitt geografiska område samt före, under och efter en kris verka för samordning och gemensam inriktning av de åtgärder som behöver vidtas.</a:t>
            </a:r>
            <a:endParaRPr lang="sv-SE" altLang="sv-SE" sz="1200" b="1" dirty="0"/>
          </a:p>
          <a:p>
            <a:pPr>
              <a:defRPr/>
            </a:pPr>
            <a:endParaRPr lang="sv-SE" altLang="sv-SE" sz="1200" dirty="0"/>
          </a:p>
          <a:p>
            <a:pPr>
              <a:defRPr/>
            </a:pPr>
            <a:r>
              <a:rPr lang="sv-SE" altLang="sv-SE" sz="1200" dirty="0"/>
              <a:t>Detta innebär bl.a. att</a:t>
            </a:r>
          </a:p>
          <a:p>
            <a:pPr>
              <a:buFontTx/>
              <a:buChar char="•"/>
              <a:defRPr/>
            </a:pPr>
            <a:r>
              <a:rPr lang="sv-SE" altLang="sv-SE" sz="1200" u="none" dirty="0"/>
              <a:t> ansvara för att en samlad regional lägesbild sammanställs vid krissituationer,</a:t>
            </a:r>
          </a:p>
          <a:p>
            <a:pPr>
              <a:buFontTx/>
              <a:buChar char="•"/>
              <a:defRPr/>
            </a:pPr>
            <a:r>
              <a:rPr lang="sv-SE" altLang="sv-SE" sz="1200" u="none" dirty="0"/>
              <a:t> stödja de aktörer som är ansvariga för krisberedskapen i länet när det gäller planering, risk- och sårbarhetsanalyser samt utbildning och övning,</a:t>
            </a:r>
          </a:p>
          <a:p>
            <a:pPr>
              <a:buFontTx/>
              <a:buChar char="•"/>
              <a:defRPr/>
            </a:pPr>
            <a:r>
              <a:rPr lang="sv-SE" altLang="sv-SE" sz="1200" u="none" dirty="0"/>
              <a:t> ha ett regionalt råd för krisberedskap och skydd mot olyckor, i vilket representanter för länsstyrelsen och berörda aktörer i krishanteringssystemet bör ingå, för att skapa nödvändig samordning,</a:t>
            </a:r>
          </a:p>
          <a:p>
            <a:pPr>
              <a:buFontTx/>
              <a:buChar char="•"/>
              <a:defRPr/>
            </a:pPr>
            <a:r>
              <a:rPr lang="sv-SE" altLang="sv-SE" sz="1200" u="none" dirty="0"/>
              <a:t> upprätta regionala risk- och sårbarhetsanalyser som ska kunna användas som underlag för egna och andra berörda aktörers krisberedskapsåtgärder,</a:t>
            </a:r>
          </a:p>
          <a:p>
            <a:pPr>
              <a:buFontTx/>
              <a:buNone/>
              <a:defRPr/>
            </a:pPr>
            <a:endParaRPr lang="sv-SE" u="non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21</a:t>
            </a:fld>
            <a:endParaRPr lang="sv-SE" dirty="0"/>
          </a:p>
        </p:txBody>
      </p:sp>
    </p:spTree>
    <p:extLst>
      <p:ext uri="{BB962C8B-B14F-4D97-AF65-F5344CB8AC3E}">
        <p14:creationId xmlns:p14="http://schemas.microsoft.com/office/powerpoint/2010/main" val="3055321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 geografiska områdesansvaret är kriskommunikation en viktig del. Den är också särskilt utpekad i lagstiftningen, liksom myndigheternas skyldighet att samverka och stödja varandra vid en krissituation.</a:t>
            </a:r>
          </a:p>
          <a:p>
            <a:endParaRPr lang="sv-SE" dirty="0"/>
          </a:p>
          <a:p>
            <a:r>
              <a:rPr lang="sv-SE" dirty="0"/>
              <a:t>Regleringen av kommunikationssamordning på de olika nivåerna finns på följande ställen:</a:t>
            </a:r>
          </a:p>
          <a:p>
            <a:r>
              <a:rPr lang="sv-SE" dirty="0"/>
              <a:t>*2 kap. 7 § lagen (2006:544) om kommuners och landstings åtgärder inför och vid extraordinära händelser i fredstid och höjd beredskap (LEH). </a:t>
            </a:r>
          </a:p>
          <a:p>
            <a:r>
              <a:rPr lang="sv-SE" dirty="0"/>
              <a:t>**6 § förordningen (2015:1052) om krisberedskap och bevakningsansvariga myndigheters åtgärder vid höjd beredskap, 3 och 4 §§ förordningen (2017:870) om länsstyrelsernas krisberedskap och uppgifter vid höjd beredskap samt 7 § förordningen (2017:868) med länsstyrelseinstruktion.</a:t>
            </a:r>
          </a:p>
          <a:p>
            <a:r>
              <a:rPr lang="sv-SE" dirty="0"/>
              <a:t>***7 § förordningen (2008:1002) med instruktion för Myndigheten för samhällsskydd och beredskap.</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22</a:t>
            </a:fld>
            <a:endParaRPr lang="sv-SE" dirty="0"/>
          </a:p>
        </p:txBody>
      </p:sp>
    </p:spTree>
    <p:extLst>
      <p:ext uri="{BB962C8B-B14F-4D97-AF65-F5344CB8AC3E}">
        <p14:creationId xmlns:p14="http://schemas.microsoft.com/office/powerpoint/2010/main" val="58853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Enkelt uttryckt handlar hanteringen av samhällsstörningar ytterst om att  omsätta aktörernas förmåga till effekt på bästa sätt. Om samhällets samlade  resurser ska kunna användas på bästa sätt behöver de ha inriktning och samordning. </a:t>
            </a:r>
          </a:p>
          <a:p>
            <a:pPr eaLnBrk="1" hangingPunct="1">
              <a:spcBef>
                <a:spcPct val="0"/>
              </a:spcBef>
            </a:pPr>
            <a:r>
              <a:rPr lang="sv-SE" altLang="sv-SE" dirty="0"/>
              <a:t>Inriktning och samordning är att se som effekter. Inriktning  och samordning kan åstadkommas bland annat genom funktionerna samverkan eller ledning.  Det är viktigt att ha med kommunikationsperspektivet i alla fyra delar.</a:t>
            </a:r>
          </a:p>
          <a:p>
            <a:pPr eaLnBrk="1" hangingPunct="1">
              <a:spcBef>
                <a:spcPct val="0"/>
              </a:spcBef>
            </a:pPr>
            <a:endParaRPr lang="sv-SE" altLang="sv-SE" dirty="0"/>
          </a:p>
          <a:p>
            <a:pPr eaLnBrk="1" hangingPunct="1">
              <a:spcBef>
                <a:spcPct val="0"/>
              </a:spcBef>
            </a:pPr>
            <a:r>
              <a:rPr lang="sv-SE" altLang="sv-SE" b="1" dirty="0"/>
              <a:t>Fördjupning, Formella definitioner:</a:t>
            </a:r>
          </a:p>
          <a:p>
            <a:pPr eaLnBrk="1" hangingPunct="1">
              <a:spcBef>
                <a:spcPct val="0"/>
              </a:spcBef>
            </a:pPr>
            <a:r>
              <a:rPr lang="sv-SE" altLang="sv-SE" b="1" dirty="0"/>
              <a:t>Inriktning</a:t>
            </a:r>
            <a:r>
              <a:rPr lang="sv-SE" altLang="sv-SE" dirty="0"/>
              <a:t> är orientering av tillgängliga resurser mot formulerade mål. Inriktning är en effekt av ledning och/eller samverkan, hos de resurser som hanterar samhällsstörningar. Varje aktör har alltid en egen inriktning. När flera aktörer fungerar tillsammans finns det också en aktörsgemensam inriktning.</a:t>
            </a:r>
          </a:p>
          <a:p>
            <a:pPr eaLnBrk="1" hangingPunct="1">
              <a:spcBef>
                <a:spcPct val="0"/>
              </a:spcBef>
            </a:pPr>
            <a:r>
              <a:rPr lang="sv-SE" altLang="sv-SE" b="1" dirty="0"/>
              <a:t>Samordning</a:t>
            </a:r>
            <a:r>
              <a:rPr lang="sv-SE" altLang="sv-SE" dirty="0"/>
              <a:t> är anpassning av aktiviteter och delmål så att tillgängliga resurser kommer till största möjliga nytta. Samordning är en effekt av ledning och/eller samverkan hos de resurser som hanterar samhällsstörningar. Samordning handlar om att aktörer inte ska vara i vägen för varandra, och hjälpa varandra där det går.</a:t>
            </a:r>
          </a:p>
          <a:p>
            <a:pPr eaLnBrk="1" hangingPunct="1">
              <a:spcBef>
                <a:spcPct val="0"/>
              </a:spcBef>
            </a:pPr>
            <a:r>
              <a:rPr lang="sv-SE" altLang="sv-SE" b="1" dirty="0"/>
              <a:t>Ledning</a:t>
            </a:r>
            <a:r>
              <a:rPr lang="sv-SE" altLang="sv-SE" dirty="0"/>
              <a:t> är den funktion som, genom att en aktör bestämmer, åstadkommer inriktning och samordning av tillgängliga resurser. Ledning förknippas ofta med hierarkier och enskilda organisationer, men kan också ske i aktörsgemensamma situationer. Ledning kan grundas i mandat (juridisk grund) eller i överenskommelse (social grund).</a:t>
            </a:r>
          </a:p>
          <a:p>
            <a:pPr eaLnBrk="1" hangingPunct="1">
              <a:spcBef>
                <a:spcPct val="0"/>
              </a:spcBef>
            </a:pPr>
            <a:r>
              <a:rPr lang="sv-SE" altLang="sv-SE" b="1" dirty="0"/>
              <a:t>Samverkan</a:t>
            </a:r>
            <a:r>
              <a:rPr lang="sv-SE" altLang="sv-SE" dirty="0"/>
              <a:t> är den funktion som, genom att aktörer kommer överens, åstadkommer inriktning och samordning av tillgängliga resurser.</a:t>
            </a:r>
          </a:p>
          <a:p>
            <a:pPr eaLnBrk="1" hangingPunct="1">
              <a:spcBef>
                <a:spcPct val="0"/>
              </a:spcBef>
            </a:pPr>
            <a:endParaRPr lang="sv-SE" altLang="sv-SE" dirty="0"/>
          </a:p>
          <a:p>
            <a:pPr eaLnBrk="1" hangingPunct="1">
              <a:spcBef>
                <a:spcPct val="0"/>
              </a:spcBef>
            </a:pPr>
            <a:r>
              <a:rPr lang="sv-SE" altLang="sv-SE" dirty="0"/>
              <a:t>Med dessa definitioner blir det tydligare vad vi vill uppnå i det aktörsgemensamma arbetet – att fokusera på effekten. I de gemensamma grunderna använder vi framförallt termerna inriktning och samordning eftersom det sätter fokus på effekten som ska uppnås med hjälp av samverkan eller ledning. Inriktning och samordning behövs för att resursernas förmåga ska bli till nytta.</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23</a:t>
            </a:fld>
            <a:endParaRPr lang="sv-SE" dirty="0"/>
          </a:p>
        </p:txBody>
      </p:sp>
    </p:spTree>
    <p:extLst>
      <p:ext uri="{BB962C8B-B14F-4D97-AF65-F5344CB8AC3E}">
        <p14:creationId xmlns:p14="http://schemas.microsoft.com/office/powerpoint/2010/main" val="386533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De gemensamma grunderna handlar inte bara om kunskap om hur samhället fungerar, regelverk och lagar. Det handlar också om vår inställning till hur vi agerar tillsammans.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Man kan kalla det attityder – eller förhållningssätt. Sätt att tänka. </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24</a:t>
            </a:fld>
            <a:endParaRPr lang="sv-SE" dirty="0"/>
          </a:p>
        </p:txBody>
      </p:sp>
    </p:spTree>
    <p:extLst>
      <p:ext uri="{BB962C8B-B14F-4D97-AF65-F5344CB8AC3E}">
        <p14:creationId xmlns:p14="http://schemas.microsoft.com/office/powerpoint/2010/main" val="30613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xmlns="" id="{07A840EA-8E68-436E-B7CD-F6B100127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xmlns="" id="{8408B02E-5720-4259-BCBF-73A3637F1437}"/>
              </a:ext>
            </a:extLst>
          </p:cNvPr>
          <p:cNvSpPr>
            <a:spLocks noGrp="1"/>
          </p:cNvSpPr>
          <p:nvPr>
            <p:ph type="body" idx="1"/>
          </p:nvPr>
        </p:nvSpPr>
        <p:spPr/>
        <p:txBody>
          <a:bodyPr/>
          <a:lstStyle/>
          <a:p>
            <a:pPr defTabSz="914268" eaLnBrk="1" hangingPunct="1">
              <a:spcBef>
                <a:spcPct val="0"/>
              </a:spcBef>
              <a:defRPr/>
            </a:pPr>
            <a:r>
              <a:rPr lang="sv-SE" altLang="sv-SE" sz="1200" dirty="0"/>
              <a:t>De gemensamma grunderna handlar inte bara om kunskap om hur samhället fungerar, regelverk och lagar. Det handlar också om vår inställning till hur vi agerar tillsammans. </a:t>
            </a:r>
          </a:p>
          <a:p>
            <a:pPr eaLnBrk="1" hangingPunct="1">
              <a:spcBef>
                <a:spcPct val="0"/>
              </a:spcBef>
            </a:pPr>
            <a:endParaRPr lang="sv-SE" altLang="sv-SE" sz="1200" dirty="0"/>
          </a:p>
          <a:p>
            <a:pPr eaLnBrk="1" hangingPunct="1">
              <a:spcBef>
                <a:spcPct val="0"/>
              </a:spcBef>
            </a:pPr>
            <a:r>
              <a:rPr lang="sv-SE" altLang="sv-SE" sz="1200" dirty="0"/>
              <a:t>Man kan kalla det attityder – eller förhållningssätt. Sätt att tänka. </a:t>
            </a:r>
          </a:p>
          <a:p>
            <a:pPr fontAlgn="auto">
              <a:spcBef>
                <a:spcPts val="0"/>
              </a:spcBef>
              <a:spcAft>
                <a:spcPts val="0"/>
              </a:spcAft>
              <a:defRPr/>
            </a:pPr>
            <a:endParaRPr lang="sv-SE" dirty="0"/>
          </a:p>
          <a:p>
            <a:pPr fontAlgn="auto">
              <a:spcBef>
                <a:spcPts val="0"/>
              </a:spcBef>
              <a:spcAft>
                <a:spcPts val="0"/>
              </a:spcAft>
              <a:defRPr/>
            </a:pPr>
            <a:r>
              <a:rPr lang="sv-SE" dirty="0"/>
              <a:t>Det handlar om att:</a:t>
            </a:r>
          </a:p>
          <a:p>
            <a:pPr fontAlgn="auto">
              <a:spcBef>
                <a:spcPts val="0"/>
              </a:spcBef>
              <a:spcAft>
                <a:spcPts val="0"/>
              </a:spcAft>
              <a:defRPr/>
            </a:pPr>
            <a:endParaRPr lang="sv-SE" dirty="0"/>
          </a:p>
          <a:p>
            <a:pPr eaLnBrk="1" hangingPunct="1">
              <a:spcBef>
                <a:spcPct val="0"/>
              </a:spcBef>
              <a:buFontTx/>
              <a:buChar char="•"/>
            </a:pPr>
            <a:r>
              <a:rPr lang="sv-SE" altLang="sv-SE" sz="1200" dirty="0"/>
              <a:t>Ha en </a:t>
            </a:r>
            <a:r>
              <a:rPr lang="sv-SE" altLang="sv-SE" sz="1200" b="1" dirty="0"/>
              <a:t>helhetssyn</a:t>
            </a:r>
            <a:r>
              <a:rPr lang="sv-SE" altLang="sv-SE" sz="1200" dirty="0"/>
              <a:t> på det som ska skyddas, på vilka hjälpbehov som finns, på resurser och på effekter av olika sätt att agera.</a:t>
            </a:r>
          </a:p>
          <a:p>
            <a:pPr eaLnBrk="1" hangingPunct="1">
              <a:spcBef>
                <a:spcPct val="0"/>
              </a:spcBef>
              <a:buFontTx/>
              <a:buChar char="•"/>
            </a:pPr>
            <a:r>
              <a:rPr lang="sv-SE" altLang="sv-SE" sz="1200" dirty="0"/>
              <a:t>Se olika </a:t>
            </a:r>
            <a:r>
              <a:rPr lang="sv-SE" altLang="sv-SE" sz="1200" b="1" dirty="0"/>
              <a:t>perspektiv</a:t>
            </a:r>
            <a:r>
              <a:rPr lang="sv-SE" altLang="sv-SE" sz="1200" dirty="0"/>
              <a:t> för att förstå hela skeenden och identifiera flera behov</a:t>
            </a:r>
          </a:p>
          <a:p>
            <a:pPr eaLnBrk="1" hangingPunct="1">
              <a:spcBef>
                <a:spcPct val="0"/>
              </a:spcBef>
              <a:buFontTx/>
              <a:buChar char="•"/>
            </a:pPr>
            <a:r>
              <a:rPr lang="sv-SE" altLang="sv-SE" sz="1200" dirty="0"/>
              <a:t>Att fatta </a:t>
            </a:r>
            <a:r>
              <a:rPr lang="sv-SE" altLang="sv-SE" sz="1200" b="1" dirty="0"/>
              <a:t>beslut</a:t>
            </a:r>
            <a:r>
              <a:rPr lang="sv-SE" altLang="sv-SE" sz="1200" dirty="0"/>
              <a:t> i en medveten process, gärna tillsammans med andra </a:t>
            </a:r>
          </a:p>
          <a:p>
            <a:pPr eaLnBrk="1" hangingPunct="1">
              <a:spcBef>
                <a:spcPct val="0"/>
              </a:spcBef>
              <a:buFontTx/>
              <a:buChar char="•"/>
            </a:pPr>
            <a:r>
              <a:rPr lang="sv-SE" altLang="sv-SE" sz="1200" dirty="0"/>
              <a:t>Ta hänsyn till </a:t>
            </a:r>
            <a:r>
              <a:rPr lang="sv-SE" altLang="sv-SE" sz="1200" b="1" dirty="0"/>
              <a:t>människan som en del av systemet</a:t>
            </a:r>
          </a:p>
          <a:p>
            <a:pPr eaLnBrk="1" hangingPunct="1">
              <a:spcBef>
                <a:spcPct val="0"/>
              </a:spcBef>
              <a:buFontTx/>
              <a:buChar char="•"/>
            </a:pPr>
            <a:r>
              <a:rPr lang="sv-SE" altLang="sv-SE" sz="1200" dirty="0"/>
              <a:t>Ta hänsyn till </a:t>
            </a:r>
            <a:r>
              <a:rPr lang="sv-SE" dirty="0"/>
              <a:t>alla </a:t>
            </a:r>
            <a:r>
              <a:rPr lang="sv-SE" b="1" dirty="0"/>
              <a:t>tidsskalor</a:t>
            </a:r>
            <a:r>
              <a:rPr lang="sv-SE" dirty="0"/>
              <a:t>, att se behov både på kort och lång sikt och att agera </a:t>
            </a:r>
            <a:r>
              <a:rPr lang="sv-SE" b="1" dirty="0"/>
              <a:t>proaktivt</a:t>
            </a:r>
            <a:r>
              <a:rPr lang="sv-SE" dirty="0"/>
              <a:t>, det vill säga ta tidiga initiativ till samverkan. Och se att störningar kan få konsekvenser på flera nivåer och sektorer i samhället </a:t>
            </a:r>
            <a:r>
              <a:rPr lang="sv-SE" b="1" dirty="0"/>
              <a:t>samtidigt</a:t>
            </a:r>
          </a:p>
          <a:p>
            <a:pPr defTabSz="914268" eaLnBrk="1" hangingPunct="1">
              <a:spcBef>
                <a:spcPct val="0"/>
              </a:spcBef>
              <a:buFontTx/>
              <a:buChar char="•"/>
              <a:defRPr/>
            </a:pPr>
            <a:r>
              <a:rPr lang="sv-SE" altLang="sv-SE" sz="1200" dirty="0"/>
              <a:t>Ha snabb, tidig öppen och korrekt </a:t>
            </a:r>
            <a:r>
              <a:rPr lang="sv-SE" altLang="sv-SE" sz="1200" b="1" dirty="0"/>
              <a:t>kriskommunikation </a:t>
            </a:r>
            <a:r>
              <a:rPr lang="sv-SE" altLang="sv-SE" sz="1200" dirty="0"/>
              <a:t>och integrera </a:t>
            </a:r>
            <a:r>
              <a:rPr lang="sv-SE" b="0" dirty="0"/>
              <a:t>kriskommunikation </a:t>
            </a:r>
            <a:r>
              <a:rPr lang="sv-SE" dirty="0"/>
              <a:t>i hanteringen av samhällsstörningar. </a:t>
            </a:r>
          </a:p>
          <a:p>
            <a:pPr defTabSz="914268" eaLnBrk="1" hangingPunct="1">
              <a:spcBef>
                <a:spcPct val="0"/>
              </a:spcBef>
              <a:buFontTx/>
              <a:buChar char="•"/>
              <a:defRPr/>
            </a:pPr>
            <a:endParaRPr lang="sv-SE" dirty="0"/>
          </a:p>
          <a:p>
            <a:pPr defTabSz="914268" eaLnBrk="1" hangingPunct="1">
              <a:spcBef>
                <a:spcPct val="0"/>
              </a:spcBef>
              <a:buFontTx/>
              <a:buChar char="•"/>
              <a:defRPr/>
            </a:pPr>
            <a:r>
              <a:rPr lang="sv-SE" dirty="0"/>
              <a:t>Det sistnämnda – att integrera kriskommunikation i hanteringen av samhällsstörningar skrevs det inte så mycket om i det ursprungliga arbetet utan det har tagits vidare i ett särskilt projekt. Resultatet av det finns i denna rapport (håll upp rapporten) och hur vi kan tänka runt det i våra befintliga strukturer är vad vi är här för att prata mer om idag,</a:t>
            </a:r>
          </a:p>
          <a:p>
            <a:pPr fontAlgn="auto">
              <a:spcBef>
                <a:spcPts val="0"/>
              </a:spcBef>
              <a:spcAft>
                <a:spcPts val="0"/>
              </a:spcAft>
              <a:defRPr/>
            </a:pPr>
            <a:endParaRPr lang="sv-SE" dirty="0"/>
          </a:p>
          <a:p>
            <a:pPr fontAlgn="auto">
              <a:spcBef>
                <a:spcPts val="0"/>
              </a:spcBef>
              <a:spcAft>
                <a:spcPts val="0"/>
              </a:spcAft>
              <a:defRPr/>
            </a:pPr>
            <a:r>
              <a:rPr lang="sv-SE" dirty="0"/>
              <a:t/>
            </a:r>
            <a:br>
              <a:rPr lang="sv-SE" dirty="0"/>
            </a:br>
            <a:endParaRPr lang="sv-SE" dirty="0"/>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xmlns=""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25</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43932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Ett centralt förhållningssätt är att ha en </a:t>
            </a:r>
            <a:r>
              <a:rPr lang="sv-SE" sz="1200" b="1" dirty="0"/>
              <a:t>helhetssyn</a:t>
            </a:r>
            <a:r>
              <a:rPr lang="sv-SE" sz="1200" dirty="0"/>
              <a:t>, vilket innebär att känna ansvar för mer än den egna uppgiften. Att se sin egen och andra aktörers hanteringar som en helhet. Och bidra till att helheten använder samhällets samlade resurser effektivt.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Tänk igenom:</a:t>
            </a:r>
          </a:p>
          <a:p>
            <a:pPr eaLnBrk="1" fontAlgn="auto" hangingPunct="1">
              <a:spcBef>
                <a:spcPts val="0"/>
              </a:spcBef>
              <a:spcAft>
                <a:spcPts val="0"/>
              </a:spcAft>
              <a:defRPr/>
            </a:pPr>
            <a:r>
              <a:rPr lang="sv-SE" sz="1200" dirty="0"/>
              <a:t>Skeendet - Vad har hänt, vilka behov och konsekvenser kan uppstå?</a:t>
            </a:r>
          </a:p>
          <a:p>
            <a:pPr eaLnBrk="1" fontAlgn="auto" hangingPunct="1">
              <a:spcBef>
                <a:spcPts val="0"/>
              </a:spcBef>
              <a:spcAft>
                <a:spcPts val="0"/>
              </a:spcAft>
              <a:defRPr/>
            </a:pPr>
            <a:r>
              <a:rPr lang="sv-SE" sz="1200" dirty="0"/>
              <a:t>Behoven - Vem kan ha info och resurser som jag kan ha nytta av?</a:t>
            </a:r>
          </a:p>
          <a:p>
            <a:pPr eaLnBrk="1" fontAlgn="auto" hangingPunct="1">
              <a:spcBef>
                <a:spcPts val="0"/>
              </a:spcBef>
              <a:spcAft>
                <a:spcPts val="0"/>
              </a:spcAft>
              <a:defRPr/>
            </a:pPr>
            <a:r>
              <a:rPr lang="sv-SE" sz="1200" dirty="0"/>
              <a:t>Resurserna - Vem kan ha nytta av den info och de resurser jag har?</a:t>
            </a:r>
          </a:p>
          <a:p>
            <a:pPr eaLnBrk="1" fontAlgn="auto" hangingPunct="1">
              <a:spcBef>
                <a:spcPts val="0"/>
              </a:spcBef>
              <a:spcAft>
                <a:spcPts val="0"/>
              </a:spcAft>
              <a:defRPr/>
            </a:pPr>
            <a:r>
              <a:rPr lang="sv-SE" sz="1200" dirty="0"/>
              <a:t>Effekterna - Var får tidiga åtgärder störst effekt?</a:t>
            </a:r>
          </a:p>
          <a:p>
            <a:pPr eaLnBrk="1" fontAlgn="auto" hangingPunct="1">
              <a:spcBef>
                <a:spcPts val="0"/>
              </a:spcBef>
              <a:spcAft>
                <a:spcPts val="0"/>
              </a:spcAf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26</a:t>
            </a:fld>
            <a:endParaRPr lang="sv-SE" dirty="0"/>
          </a:p>
        </p:txBody>
      </p:sp>
    </p:spTree>
    <p:extLst>
      <p:ext uri="{BB962C8B-B14F-4D97-AF65-F5344CB8AC3E}">
        <p14:creationId xmlns:p14="http://schemas.microsoft.com/office/powerpoint/2010/main" val="265237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b="1" dirty="0"/>
              <a:t>Perspektivförståelse</a:t>
            </a:r>
            <a:r>
              <a:rPr lang="sv-SE" sz="1200" dirty="0"/>
              <a:t> handlar om att se andra perspektiv. Det ökar förmågan att förstå hela skeendet och identifiera behov. Några perspektiv kan till exempel vara </a:t>
            </a:r>
          </a:p>
          <a:p>
            <a:pPr marL="171425" indent="-171425" eaLnBrk="1" fontAlgn="auto" hangingPunct="1">
              <a:spcBef>
                <a:spcPts val="0"/>
              </a:spcBef>
              <a:spcAft>
                <a:spcPts val="0"/>
              </a:spcAft>
              <a:buFont typeface="Arial" panose="020B0604020202020204" pitchFamily="34" charset="0"/>
              <a:buChar char="•"/>
              <a:defRPr/>
            </a:pPr>
            <a:r>
              <a:rPr lang="sv-SE" sz="1200" dirty="0"/>
              <a:t>Varje aktörs uppdrag och förmågor, sätt att se på hur ledningsarbetet bör organiseras, till exempel på en skadeplats eller från en ledningscentral.</a:t>
            </a:r>
          </a:p>
          <a:p>
            <a:pPr marL="171425" indent="-171425" eaLnBrk="1" fontAlgn="auto" hangingPunct="1">
              <a:spcBef>
                <a:spcPts val="0"/>
              </a:spcBef>
              <a:spcAft>
                <a:spcPts val="0"/>
              </a:spcAft>
              <a:buFont typeface="Arial" panose="020B0604020202020204" pitchFamily="34" charset="0"/>
              <a:buChar char="•"/>
              <a:defRPr/>
            </a:pPr>
            <a:r>
              <a:rPr lang="sv-SE" sz="1200" dirty="0"/>
              <a:t>Människor som drabbas av samhällsstörningar: de kan ses som medaktörer, med sitt eget perspektiv, med förmåga att agera och ta ansvar för sin situation. </a:t>
            </a:r>
          </a:p>
          <a:p>
            <a:pPr marL="171425" indent="-171425" eaLnBrk="1" fontAlgn="auto" hangingPunct="1">
              <a:spcBef>
                <a:spcPts val="0"/>
              </a:spcBef>
              <a:spcAft>
                <a:spcPts val="0"/>
              </a:spcAft>
              <a:buFont typeface="Arial" panose="020B0604020202020204" pitchFamily="34" charset="0"/>
              <a:buChar char="•"/>
              <a:defRPr/>
            </a:pPr>
            <a:r>
              <a:rPr lang="sv-SE" sz="1200" dirty="0"/>
              <a:t>Lagstiftningen och den politiska styrningen innehåller många olika perspektiv som man måste kunna förhålla sig till. </a:t>
            </a:r>
          </a:p>
          <a:p>
            <a:pPr marL="171425" indent="-171425" eaLnBrk="1" fontAlgn="auto" hangingPunct="1">
              <a:spcBef>
                <a:spcPts val="0"/>
              </a:spcBef>
              <a:spcAft>
                <a:spcPts val="0"/>
              </a:spcAft>
              <a:buFont typeface="Arial" panose="020B0604020202020204" pitchFamily="34" charset="0"/>
              <a:buChar char="•"/>
              <a:defRPr/>
            </a:pPr>
            <a:r>
              <a:rPr lang="sv-SE" sz="1200" dirty="0"/>
              <a:t>Organisation: olika aktörer organiserar sig på olika sätt, det gäller att hitta rätt ledningsnivåer</a:t>
            </a:r>
          </a:p>
          <a:p>
            <a:pPr marL="171425" indent="-171425" eaLnBrk="1" fontAlgn="auto" hangingPunct="1">
              <a:spcBef>
                <a:spcPts val="0"/>
              </a:spcBef>
              <a:spcAft>
                <a:spcPts val="0"/>
              </a:spcAft>
              <a:buFont typeface="Arial" panose="020B0604020202020204" pitchFamily="34" charset="0"/>
              <a:buChar char="•"/>
              <a:defRPr/>
            </a:pPr>
            <a:r>
              <a:rPr lang="sv-SE" sz="1200" dirty="0"/>
              <a:t>Ledningsnivåer: Anpassa arbetssätt och ledningsorganisationerna så att inget faller mellan stolarna.</a:t>
            </a:r>
          </a:p>
          <a:p>
            <a:pPr marL="171425" indent="-171425" eaLnBrk="1" fontAlgn="auto" hangingPunct="1">
              <a:spcBef>
                <a:spcPts val="0"/>
              </a:spcBef>
              <a:spcAft>
                <a:spcPts val="0"/>
              </a:spcAft>
              <a:buFont typeface="Arial" panose="020B0604020202020204" pitchFamily="34" charset="0"/>
              <a:buChar char="•"/>
              <a:defRPr/>
            </a:pPr>
            <a:endParaRPr lang="sv-SE" sz="1200" dirty="0"/>
          </a:p>
          <a:p>
            <a:pPr eaLnBrk="1" fontAlgn="auto" hangingPunct="1">
              <a:spcBef>
                <a:spcPts val="0"/>
              </a:spcBef>
              <a:spcAft>
                <a:spcPts val="0"/>
              </a:spcAft>
              <a:defRPr/>
            </a:pPr>
            <a:r>
              <a:rPr lang="sv-SE" sz="1200" dirty="0"/>
              <a:t>Olika perspektiv kan innebära en intressekonflikt. </a:t>
            </a:r>
          </a:p>
          <a:p>
            <a:pPr eaLnBrk="1" fontAlgn="auto" hangingPunct="1">
              <a:spcBef>
                <a:spcPts val="0"/>
              </a:spcBef>
              <a:spcAft>
                <a:spcPts val="0"/>
              </a:spcAft>
              <a:defRPr/>
            </a:pPr>
            <a:r>
              <a:rPr lang="sv-SE" sz="1200" dirty="0"/>
              <a:t>Antingen olika intressen – man vill uppnå olika saker. Eller olika perspektiv – ser på problemet på helt olika sätt. Lösningen ligger inte i att försöka  få alla att se exakt samma saker. Detta skulle ge en sämre helhetshantering eftersom viktiga perspektiv skulle förbises. Skilda perspektiv berikar alltså aktörernas gemensamma agerande.</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27</a:t>
            </a:fld>
            <a:endParaRPr lang="sv-SE" dirty="0"/>
          </a:p>
        </p:txBody>
      </p:sp>
    </p:spTree>
    <p:extLst>
      <p:ext uri="{BB962C8B-B14F-4D97-AF65-F5344CB8AC3E}">
        <p14:creationId xmlns:p14="http://schemas.microsoft.com/office/powerpoint/2010/main" val="315370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Helhetssyn innebär att ansvariga aktörer utgår från de samlade behoven i samhället snarare än de behov som främst relaterar till den egna organisationens uppdrag.</a:t>
            </a:r>
          </a:p>
          <a:p>
            <a:endParaRPr lang="sv-SE" sz="1100" dirty="0"/>
          </a:p>
          <a:p>
            <a:r>
              <a:rPr lang="sv-SE" sz="1100" dirty="0"/>
              <a:t>Vad kan helhetssyn ur ett kommunikationsperspektiv innebära mer konkret? </a:t>
            </a:r>
          </a:p>
          <a:p>
            <a:endParaRPr lang="sv-SE" sz="1100" dirty="0"/>
          </a:p>
          <a:p>
            <a:r>
              <a:rPr lang="sv-SE" sz="1100" dirty="0"/>
              <a:t>Möjliga svar på diskussionsfrågan hämtade ur vägledningen sidan 14.</a:t>
            </a:r>
          </a:p>
          <a:p>
            <a:endParaRPr lang="sv-SE" sz="1100" dirty="0"/>
          </a:p>
          <a:p>
            <a:r>
              <a:rPr lang="sv-SE" sz="1100" dirty="0"/>
              <a:t>Mer konkret innebär helhetssyn ur ett kommunikationsperspektiv att aktörerna:</a:t>
            </a:r>
          </a:p>
          <a:p>
            <a:pPr marL="171450" indent="-171450">
              <a:buFont typeface="Arial" panose="020B0604020202020204" pitchFamily="34" charset="0"/>
              <a:buChar char="•"/>
            </a:pPr>
            <a:r>
              <a:rPr lang="sv-SE" sz="1100" dirty="0"/>
              <a:t>Hjälps åt att kommunicera avgörande budskap, utifrån vad som ska uppnås med hanteringen.</a:t>
            </a:r>
          </a:p>
          <a:p>
            <a:pPr marL="171450" indent="-171450">
              <a:buFont typeface="Arial" panose="020B0604020202020204" pitchFamily="34" charset="0"/>
              <a:buChar char="•"/>
            </a:pPr>
            <a:r>
              <a:rPr lang="sv-SE" sz="1100" dirty="0"/>
              <a:t>Ger svar på de frågor som berör människor mest. </a:t>
            </a:r>
          </a:p>
          <a:p>
            <a:pPr marL="171450" indent="-171450">
              <a:buFont typeface="Arial" panose="020B0604020202020204" pitchFamily="34" charset="0"/>
              <a:buChar char="•"/>
            </a:pPr>
            <a:r>
              <a:rPr lang="sv-SE" sz="1100" dirty="0"/>
              <a:t>Ger en samstämmig bild av vad som sker.</a:t>
            </a:r>
          </a:p>
          <a:p>
            <a:pPr marL="171450" indent="-171450">
              <a:buFont typeface="Arial" panose="020B0604020202020204" pitchFamily="34" charset="0"/>
              <a:buChar char="•"/>
            </a:pPr>
            <a:r>
              <a:rPr lang="sv-SE" sz="1100" dirty="0"/>
              <a:t>Identifierar kommunikationsbehov som ingen enskild aktör har ett tydligt ansvar för.</a:t>
            </a:r>
          </a:p>
          <a:p>
            <a:r>
              <a:rPr lang="sv-SE" sz="1100" dirty="0" smtClean="0"/>
              <a:t>……………………….</a:t>
            </a:r>
            <a:endParaRPr lang="sv-SE" sz="1100" dirty="0"/>
          </a:p>
          <a:p>
            <a:r>
              <a:rPr lang="sv-SE" sz="1100" dirty="0"/>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100" dirty="0">
                <a:latin typeface="Verdana" panose="020B0604030504040204" pitchFamily="34" charset="0"/>
                <a:ea typeface="Verdana" panose="020B0604030504040204" pitchFamily="34" charset="0"/>
                <a:cs typeface="Verdana" panose="020B0604030504040204" pitchFamily="34" charset="0"/>
              </a:rPr>
              <a:t>Syftet med uppgiften är att identifiera vad helhetssyn kan innebära ur ett kommunikationsperspektiv och diskutera</a:t>
            </a:r>
            <a:r>
              <a:rPr lang="sv-SE" altLang="sv-SE" sz="1100" baseline="0" dirty="0">
                <a:latin typeface="Verdana" panose="020B0604030504040204" pitchFamily="34" charset="0"/>
                <a:ea typeface="Verdana" panose="020B0604030504040204" pitchFamily="34" charset="0"/>
                <a:cs typeface="Verdana" panose="020B0604030504040204" pitchFamily="34" charset="0"/>
              </a:rPr>
              <a:t> vilken skillnad det kan göra. Tanken är att synliggöra skillnaden när det kommunikativa perspektivet är med från början. Detta blir extra tydligt om deltagarna representerar olika roller och funktioner som är aktiva i krisberedskap och hantering av samhällsstörningar och inte enbart kommunikatörer. </a:t>
            </a:r>
            <a:endParaRPr lang="sv-SE" altLang="sv-SE" sz="1100" dirty="0">
              <a:latin typeface="Verdana" panose="020B0604030504040204" pitchFamily="34" charset="0"/>
              <a:ea typeface="Verdana" panose="020B0604030504040204" pitchFamily="34" charset="0"/>
              <a:cs typeface="Verdana" panose="020B0604030504040204" pitchFamily="34" charset="0"/>
            </a:endParaRPr>
          </a:p>
          <a:p>
            <a:endParaRPr lang="sv-SE" sz="11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28</a:t>
            </a:fld>
            <a:endParaRPr lang="sv-SE" dirty="0"/>
          </a:p>
        </p:txBody>
      </p:sp>
    </p:spTree>
    <p:extLst>
      <p:ext uri="{BB962C8B-B14F-4D97-AF65-F5344CB8AC3E}">
        <p14:creationId xmlns:p14="http://schemas.microsoft.com/office/powerpoint/2010/main" val="141800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3A58211D-7CDF-4DAA-AB43-A190C9964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AAC7DF77-0C83-410F-A31C-5B0CA8AA274B}"/>
              </a:ext>
            </a:extLst>
          </p:cNvPr>
          <p:cNvSpPr>
            <a:spLocks noGrp="1"/>
          </p:cNvSpPr>
          <p:nvPr>
            <p:ph type="body" idx="1"/>
          </p:nvPr>
        </p:nvSpPr>
        <p:spPr/>
        <p:txBody>
          <a:bodyPr/>
          <a:lstStyle/>
          <a:p>
            <a:pPr eaLnBrk="1" fontAlgn="auto" hangingPunct="1">
              <a:spcBef>
                <a:spcPts val="0"/>
              </a:spcBef>
              <a:spcAft>
                <a:spcPts val="0"/>
              </a:spcAft>
              <a:defRPr/>
            </a:pPr>
            <a:r>
              <a:rPr lang="sv-SE" sz="1050" dirty="0"/>
              <a:t>De delar av samhället som drabbas av samhällsstörningar är delar av system med ömsesidiga beroenden. Även de aktörer som hanterar samhällsstörningar är delar av system med ömsesidiga beroenden. Därför påverkar de olika effekterna varandra. Som ett resultat av detta måste en helhetssyn etableras så att de olika behoven och effekterna betraktas både var för sig och sammantaget. Detta är skälet till att en helhetssyn alltid måste inbegripa den samlade bilden av det totala behovet och den totala effekten.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Förhållningssättet är direkt kopplad till den helhetsmetod som presenteras lite längre fram för att analysera behov, resurser, effekter och </a:t>
            </a:r>
            <a:r>
              <a:rPr lang="sv-SE" sz="1050" dirty="0" smtClean="0"/>
              <a:t>åtgärder. Det </a:t>
            </a:r>
            <a:r>
              <a:rPr lang="sv-SE" sz="1050" dirty="0"/>
              <a:t>gäller att förstå vilka behov skeendet leder till. Behoven finns där en eller flera av samhällets skyddsvärden inte kan upprätthållas. Därför är det viktigt att kunna tänka utanför hanteringen av det egna uppdraget i en given situation. När man förstår behoven kan man också förstå vilka effekter som behöver uppnås för att tillgodose dem. Genom att först se vilka effekter som redan har uppnåtts eller håller på att uppnås, kan man identifiera de effekter som saknas. Det är dessa saknade effekter som helhetssynens praktiska tillämpning ska fokusera på.</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Eftersom varje aktör alltid har en egen inriktning för sitt agerande utifrån sitt ansvar eller intresse gäller det att skapa en bild av hur de olika aktörernas inriktningar tillsammans värnar samhällets </a:t>
            </a:r>
            <a:r>
              <a:rPr lang="sv-SE" sz="1050" dirty="0" smtClean="0"/>
              <a:t>skyddsvärden. Vilka </a:t>
            </a:r>
            <a:r>
              <a:rPr lang="sv-SE" sz="1050" dirty="0"/>
              <a:t>skyddsvärden som är mest angelägna kan variera över tid och rum. Därför är det bra om en planering, så långt det är möjligt, genomförs i förhand för att identifiera sådant som är viktigt för att sam­hället ska fungera. Prioritera om de samlade resurserna inte räcker för att möta alla behov. Prioriteringen bör vara genomtänkt och gemensam för att bäst tillgodose helheten.</a:t>
            </a:r>
          </a:p>
          <a:p>
            <a:pPr eaLnBrk="1" fontAlgn="auto" hangingPunct="1">
              <a:spcBef>
                <a:spcPts val="0"/>
              </a:spcBef>
              <a:spcAft>
                <a:spcPts val="0"/>
              </a:spcAft>
              <a:defRPr/>
            </a:pPr>
            <a:endParaRPr lang="sv-SE" sz="1050" dirty="0"/>
          </a:p>
        </p:txBody>
      </p:sp>
      <p:sp>
        <p:nvSpPr>
          <p:cNvPr id="49156" name="Slide Number Placeholder 3">
            <a:extLst>
              <a:ext uri="{FF2B5EF4-FFF2-40B4-BE49-F238E27FC236}">
                <a16:creationId xmlns:a16="http://schemas.microsoft.com/office/drawing/2014/main" xmlns="" id="{4B2D71B5-0A25-45DC-8215-6C38F3FC7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2056BCA-E0E3-4681-A570-E8A0DB33ED16}" type="slidenum">
              <a:rPr lang="sv-SE" altLang="sv-SE" smtClean="0">
                <a:latin typeface="Calibri" panose="020F0502020204030204" pitchFamily="34" charset="0"/>
              </a:rPr>
              <a:pPr fontAlgn="base">
                <a:spcBef>
                  <a:spcPct val="0"/>
                </a:spcBef>
                <a:spcAft>
                  <a:spcPct val="0"/>
                </a:spcAft>
              </a:pPr>
              <a:t>29</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xmlns="" id="{7DAA2384-46CC-4EEC-93F6-E4319BD62D62}"/>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16131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a:t>
            </a:fld>
            <a:endParaRPr lang="sv-SE" dirty="0"/>
          </a:p>
        </p:txBody>
      </p:sp>
    </p:spTree>
    <p:extLst>
      <p:ext uri="{BB962C8B-B14F-4D97-AF65-F5344CB8AC3E}">
        <p14:creationId xmlns:p14="http://schemas.microsoft.com/office/powerpoint/2010/main" val="3969582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b="1" dirty="0"/>
              <a:t>Medvetet beslutsfattande</a:t>
            </a:r>
            <a:r>
              <a:rPr lang="sv-SE" sz="1200" dirty="0"/>
              <a:t/>
            </a:r>
            <a:br>
              <a:rPr lang="sv-SE" sz="1200" dirty="0"/>
            </a:br>
            <a:r>
              <a:rPr lang="sv-SE" sz="1200" dirty="0"/>
              <a:t>Ibland är det bråttom att fatta beslut. Då kan det vara frestande att gå på sin intuition, magkänslan. Problemet med intuition är att den använder sig av den erfarenhet som vi har i minnet, antingen medvetet eller omedvetet. Ju mindre erfarenhet vi har, desto större är risken att vi fattar beslut som riskerar att få olyckliga konsekvenser.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Så långt du kan bör du fatta beslut </a:t>
            </a:r>
          </a:p>
          <a:p>
            <a:pPr marL="171425" indent="-171425" eaLnBrk="1" fontAlgn="auto" hangingPunct="1">
              <a:spcBef>
                <a:spcPts val="0"/>
              </a:spcBef>
              <a:spcAft>
                <a:spcPts val="0"/>
              </a:spcAft>
              <a:buFont typeface="Arial" panose="020B0604020202020204" pitchFamily="34" charset="0"/>
              <a:buChar char="•"/>
              <a:defRPr/>
            </a:pPr>
            <a:r>
              <a:rPr lang="sv-SE" sz="1200" dirty="0"/>
              <a:t>i en medveten process som är transparent och kommunicerbar, även om det tar tid och är jobbigt</a:t>
            </a:r>
          </a:p>
          <a:p>
            <a:pPr marL="171425" indent="-171425" eaLnBrk="1" fontAlgn="auto" hangingPunct="1">
              <a:spcBef>
                <a:spcPts val="0"/>
              </a:spcBef>
              <a:spcAft>
                <a:spcPts val="0"/>
              </a:spcAft>
              <a:buFont typeface="Arial" panose="020B0604020202020204" pitchFamily="34" charset="0"/>
              <a:buChar char="•"/>
              <a:defRPr/>
            </a:pPr>
            <a:r>
              <a:rPr lang="sv-SE" sz="1200" dirty="0"/>
              <a:t>”med penna och papper”, eftersom det bidrar till att tänka analytiskt och hjälper till att hålla ordning på mycket information</a:t>
            </a:r>
          </a:p>
          <a:p>
            <a:pPr marL="171425" indent="-171425" eaLnBrk="1" fontAlgn="auto" hangingPunct="1">
              <a:spcBef>
                <a:spcPts val="0"/>
              </a:spcBef>
              <a:spcAft>
                <a:spcPts val="0"/>
              </a:spcAft>
              <a:buFont typeface="Arial" panose="020B0604020202020204" pitchFamily="34" charset="0"/>
              <a:buChar char="•"/>
              <a:defRPr/>
            </a:pPr>
            <a:r>
              <a:rPr lang="sv-SE" sz="1200" dirty="0"/>
              <a:t>tillsammans med andra människor, så att ni kan hjälpas åt att upptäcka felaktigheter och missuppfattningar.</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Vid beslutsfattande under samhällsstörningar finns inte alltid möjlighet att identifiera och värdera olika alternativ. Istället får man ofta fokusera på att hitta en tillräckligt bra lösning på ett problem.  Det är viktigt att komma ihåg att magkänslan inte kan stängas av och att beslutsfattare alltid är begränsat rationella.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30</a:t>
            </a:fld>
            <a:endParaRPr lang="sv-SE" dirty="0"/>
          </a:p>
        </p:txBody>
      </p:sp>
    </p:spTree>
    <p:extLst>
      <p:ext uri="{BB962C8B-B14F-4D97-AF65-F5344CB8AC3E}">
        <p14:creationId xmlns:p14="http://schemas.microsoft.com/office/powerpoint/2010/main" val="1741782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100" dirty="0"/>
              <a:t>Höjd beredskap: Regler, förhållningssätt och arbetssätt under höjd beredskap, det vill säga vid krigsfara och krig, är i stort desamma som för krisberedskapen i fred. </a:t>
            </a:r>
          </a:p>
          <a:p>
            <a:pPr eaLnBrk="1" fontAlgn="auto" hangingPunct="1">
              <a:spcBef>
                <a:spcPts val="0"/>
              </a:spcBef>
              <a:spcAft>
                <a:spcPts val="0"/>
              </a:spcAft>
              <a:defRPr/>
            </a:pPr>
            <a:endParaRPr lang="sv-SE" sz="1100" dirty="0"/>
          </a:p>
          <a:p>
            <a:pPr eaLnBrk="1" fontAlgn="auto" hangingPunct="1">
              <a:spcBef>
                <a:spcPts val="0"/>
              </a:spcBef>
              <a:spcAft>
                <a:spcPts val="0"/>
              </a:spcAft>
              <a:defRPr/>
            </a:pPr>
            <a:r>
              <a:rPr lang="sv-SE" sz="1100" dirty="0"/>
              <a:t>Utöver denna grundberedskap finns det vid höjd beredskap ett regelverk som kompletterar och till viss del ersätter det vanliga. Regeringens befogenheter och mandat är dessutom utvidgade under höjd beredskap och Regeringsformen ger möjligheter till utökade befogenheter för enskilda myndigheter. </a:t>
            </a:r>
          </a:p>
          <a:p>
            <a:pPr eaLnBrk="1" fontAlgn="auto" hangingPunct="1">
              <a:spcBef>
                <a:spcPts val="0"/>
              </a:spcBef>
              <a:spcAft>
                <a:spcPts val="0"/>
              </a:spcAft>
              <a:defRPr/>
            </a:pPr>
            <a:endParaRPr lang="sv-SE" sz="1100" dirty="0"/>
          </a:p>
          <a:p>
            <a:pPr>
              <a:defRPr/>
            </a:pPr>
            <a:r>
              <a:rPr lang="sv-SE" sz="1100" dirty="0"/>
              <a:t>-Vilken koppling finns mellan civilt försvar och gemensamma grunder för samverkan och ledning vid samhällsstörningar?</a:t>
            </a:r>
          </a:p>
          <a:p>
            <a:pPr>
              <a:defRPr/>
            </a:pPr>
            <a:endParaRPr lang="sv-SE" sz="1100" dirty="0"/>
          </a:p>
          <a:p>
            <a:pPr>
              <a:defRPr/>
            </a:pPr>
            <a:r>
              <a:rPr lang="sv-SE" sz="1100" dirty="0"/>
              <a:t>Gemensamma grunder för samverkan och ledning innehåller förhållningssätt och arbetssätt som baseras på nuvarande lagstiftning. Förmågan att hantera samhällsstörningar i fred ger grundläggande förmåga att hantera samhällsstörningar vid krigsfara och krig. </a:t>
            </a:r>
          </a:p>
          <a:p>
            <a:pPr>
              <a:defRPr/>
            </a:pPr>
            <a:endParaRPr lang="sv-SE" sz="1100" dirty="0"/>
          </a:p>
          <a:p>
            <a:pPr>
              <a:defRPr/>
            </a:pPr>
            <a:r>
              <a:rPr lang="sv-SE" sz="1100" dirty="0"/>
              <a:t>Således utgör Gemensamma grunder för samverkan och ledning grunden vid alla typer av samhällsstörningar, även vid höjd beredskap </a:t>
            </a:r>
            <a:r>
              <a:rPr lang="sv-SE" sz="1100" dirty="0" smtClean="0"/>
              <a:t>(</a:t>
            </a:r>
            <a:r>
              <a:rPr lang="sv-SE" sz="1100" dirty="0"/>
              <a:t>se t.ex. ”Grundsyn för planering av totalförsvaret”). </a:t>
            </a:r>
          </a:p>
          <a:p>
            <a:pPr>
              <a:defRPr/>
            </a:pPr>
            <a:endParaRPr lang="sv-SE" sz="1100" dirty="0"/>
          </a:p>
          <a:p>
            <a:pPr>
              <a:defRPr/>
            </a:pPr>
            <a:r>
              <a:rPr lang="sv-SE" sz="1100" dirty="0"/>
              <a:t>I samband med den återupptagna planeringen av civilt försvar kommer arbetssätten i Gemensamma grunder för samverkan och ledning successivt att vidareutvecklas.</a:t>
            </a:r>
          </a:p>
        </p:txBody>
      </p:sp>
      <p:sp>
        <p:nvSpPr>
          <p:cNvPr id="4" name="Platshållare för bildnummer 3"/>
          <p:cNvSpPr>
            <a:spLocks noGrp="1"/>
          </p:cNvSpPr>
          <p:nvPr>
            <p:ph type="sldNum" sz="quarter" idx="5"/>
          </p:nvPr>
        </p:nvSpPr>
        <p:spPr/>
        <p:txBody>
          <a:bodyPr/>
          <a:lstStyle/>
          <a:p>
            <a:fld id="{FF7F2546-EB6E-48EB-B02F-80676DFB14CF}" type="slidenum">
              <a:rPr lang="sv-SE" smtClean="0"/>
              <a:t>31</a:t>
            </a:fld>
            <a:endParaRPr lang="sv-SE" dirty="0"/>
          </a:p>
        </p:txBody>
      </p:sp>
    </p:spTree>
    <p:extLst>
      <p:ext uri="{BB962C8B-B14F-4D97-AF65-F5344CB8AC3E}">
        <p14:creationId xmlns:p14="http://schemas.microsoft.com/office/powerpoint/2010/main" val="3577708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dirty="0"/>
              <a:t>Med förhållningssätten och utgångspunkterna som grund kommer vi till hur vi gör – agerar - i aktörsgemensamma situationer. Det kallas ”sätt att göra” eller ”arbetssätt”.</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32</a:t>
            </a:fld>
            <a:endParaRPr lang="sv-SE" dirty="0"/>
          </a:p>
        </p:txBody>
      </p:sp>
    </p:spTree>
    <p:extLst>
      <p:ext uri="{BB962C8B-B14F-4D97-AF65-F5344CB8AC3E}">
        <p14:creationId xmlns:p14="http://schemas.microsoft.com/office/powerpoint/2010/main" val="895452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000000"/>
                </a:solidFill>
                <a:latin typeface="Taz Light"/>
              </a:rPr>
              <a:t>En grundläggande utgångspunkt är att vi i de aktörsgemensamma sammanhangen använder samma arbetssätt oavsett händelse</a:t>
            </a:r>
            <a:endParaRPr lang="sv-SE" dirty="0"/>
          </a:p>
          <a:p>
            <a:endParaRPr lang="sv-SE" dirty="0">
              <a:solidFill>
                <a:srgbClr val="000000"/>
              </a:solidFill>
              <a:latin typeface="Taz Light"/>
            </a:endParaRPr>
          </a:p>
          <a:p>
            <a:r>
              <a:rPr lang="sv-SE" dirty="0">
                <a:solidFill>
                  <a:srgbClr val="000000"/>
                </a:solidFill>
                <a:latin typeface="Taz Light"/>
              </a:rPr>
              <a:t>Enligt </a:t>
            </a:r>
            <a:r>
              <a:rPr lang="sv-SE" i="1" dirty="0">
                <a:solidFill>
                  <a:srgbClr val="000000"/>
                </a:solidFill>
                <a:latin typeface="Taz Light"/>
              </a:rPr>
              <a:t>Gemensamma grunder för samverkan och ledning vid samhällsstörningar  </a:t>
            </a:r>
            <a:r>
              <a:rPr lang="sv-SE" dirty="0">
                <a:solidFill>
                  <a:srgbClr val="000000"/>
                </a:solidFill>
                <a:latin typeface="Taz Light"/>
              </a:rPr>
              <a:t>är samhällsstörningar ”de företeelser och händelser som hotar eller ger skadeverkningar på det som ska skyddas i samhället”. I praktiken kan det handla om allt ifrån en begränsad händelse som hotar en enskild individs liv eller hälsa, till en händelse som får omfattande konsekvenser på nationell eller internationell nivå</a:t>
            </a:r>
          </a:p>
          <a:p>
            <a:endParaRPr lang="sv-SE" dirty="0">
              <a:solidFill>
                <a:srgbClr val="000000"/>
              </a:solidFill>
              <a:latin typeface="Taz Light"/>
            </a:endParaRP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33</a:t>
            </a:fld>
            <a:endParaRPr lang="sv-SE" dirty="0"/>
          </a:p>
        </p:txBody>
      </p:sp>
    </p:spTree>
    <p:extLst>
      <p:ext uri="{BB962C8B-B14F-4D97-AF65-F5344CB8AC3E}">
        <p14:creationId xmlns:p14="http://schemas.microsoft.com/office/powerpoint/2010/main" val="312657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100" dirty="0"/>
              <a:t>Föreläs kort, tryck på att det vi pratar om är </a:t>
            </a:r>
            <a:r>
              <a:rPr lang="sv-SE" sz="1100" b="1" dirty="0"/>
              <a:t>aktörsgemensamma former </a:t>
            </a:r>
            <a:r>
              <a:rPr lang="sv-SE" sz="1100" dirty="0"/>
              <a:t>för samverkan som vi ska behandla och inte interna organisatoriska former.</a:t>
            </a:r>
          </a:p>
          <a:p>
            <a:pPr eaLnBrk="1" fontAlgn="auto" hangingPunct="1">
              <a:spcBef>
                <a:spcPts val="0"/>
              </a:spcBef>
              <a:spcAft>
                <a:spcPts val="0"/>
              </a:spcAft>
              <a:defRPr/>
            </a:pPr>
            <a:r>
              <a:rPr lang="sv-SE" sz="1100" dirty="0" smtClean="0"/>
              <a:t>…………………………………………..</a:t>
            </a:r>
            <a:endParaRPr lang="sv-SE" sz="1100" dirty="0"/>
          </a:p>
          <a:p>
            <a:pPr eaLnBrk="1" fontAlgn="auto" hangingPunct="1">
              <a:spcBef>
                <a:spcPts val="0"/>
              </a:spcBef>
              <a:spcAft>
                <a:spcPts val="0"/>
              </a:spcAft>
              <a:defRPr/>
            </a:pPr>
            <a:r>
              <a:rPr lang="sv-SE" sz="1100" dirty="0"/>
              <a:t>Alla aktörer som är med och hanterar samhällsstörningar måste enkelt kunna komma i kontakt med varandra och hitta effektiva sätt att träffa överenskommelser. Enhetliga och gemensamma samverkansformer, liksom ett gemensamt språkbruk, underlättar kontakter mellan aktörer och förståelsen för varandras roller. </a:t>
            </a:r>
          </a:p>
          <a:p>
            <a:pPr eaLnBrk="1" fontAlgn="auto" hangingPunct="1">
              <a:spcBef>
                <a:spcPts val="0"/>
              </a:spcBef>
              <a:spcAft>
                <a:spcPts val="0"/>
              </a:spcAft>
              <a:defRPr/>
            </a:pPr>
            <a:endParaRPr lang="sv-SE" sz="1100" dirty="0"/>
          </a:p>
          <a:p>
            <a:pPr eaLnBrk="1" fontAlgn="auto" hangingPunct="1">
              <a:spcBef>
                <a:spcPts val="0"/>
              </a:spcBef>
              <a:spcAft>
                <a:spcPts val="0"/>
              </a:spcAft>
              <a:defRPr/>
            </a:pPr>
            <a:r>
              <a:rPr lang="sv-SE" sz="1100" dirty="0"/>
              <a:t>Bilden visar hur olika aktörer ingår i en inriktnings och samordningsfunktion med en representant, och kopplingen till sin egen organisation. Inriktnings- och samordningsfunktion består av representanter från flera aktörer.</a:t>
            </a:r>
          </a:p>
          <a:p>
            <a:pPr eaLnBrk="1" fontAlgn="auto" hangingPunct="1">
              <a:spcBef>
                <a:spcPts val="0"/>
              </a:spcBef>
              <a:spcAft>
                <a:spcPts val="0"/>
              </a:spcAft>
              <a:defRPr/>
            </a:pPr>
            <a:endParaRPr lang="sv-SE" sz="1100" dirty="0"/>
          </a:p>
          <a:p>
            <a:pPr eaLnBrk="1" fontAlgn="auto" hangingPunct="1">
              <a:spcBef>
                <a:spcPts val="0"/>
              </a:spcBef>
              <a:spcAft>
                <a:spcPts val="0"/>
              </a:spcAft>
              <a:defRPr/>
            </a:pPr>
            <a:r>
              <a:rPr lang="sv-SE" sz="1100" dirty="0"/>
              <a:t>Formerna kan beskrivas som en plattform för dialog, där berörda aktörer åstadkommer inriktning och samordning genom exempelvis överenskommelser. De har utformats så att de underlättar samverkan mellan aktörer och stöds av helhetsmetoden.</a:t>
            </a:r>
          </a:p>
          <a:p>
            <a:pPr eaLnBrk="1" fontAlgn="auto" hangingPunct="1">
              <a:spcBef>
                <a:spcPts val="0"/>
              </a:spcBef>
              <a:spcAft>
                <a:spcPts val="0"/>
              </a:spcAft>
              <a:defRPr/>
            </a:pPr>
            <a:endParaRPr lang="sv-SE" sz="1100" dirty="0"/>
          </a:p>
          <a:p>
            <a:pPr eaLnBrk="1" fontAlgn="auto" hangingPunct="1">
              <a:spcBef>
                <a:spcPts val="0"/>
              </a:spcBef>
              <a:spcAft>
                <a:spcPts val="0"/>
              </a:spcAft>
              <a:defRPr/>
            </a:pPr>
            <a:r>
              <a:rPr lang="sv-SE" sz="1100" dirty="0"/>
              <a:t>Förutsättningarna för inriktning och samordning måste förberedas och vara etablerade i det dagliga arbetet genom bland annat möten, planering, utbildning och övning. </a:t>
            </a:r>
          </a:p>
          <a:p>
            <a:pPr eaLnBrk="1" fontAlgn="auto" hangingPunct="1">
              <a:spcBef>
                <a:spcPts val="0"/>
              </a:spcBef>
              <a:spcAft>
                <a:spcPts val="0"/>
              </a:spcAft>
              <a:defRPr/>
            </a:pPr>
            <a:endParaRPr lang="sv-SE" sz="1100" dirty="0"/>
          </a:p>
          <a:p>
            <a:pPr eaLnBrk="1" fontAlgn="auto" hangingPunct="1">
              <a:spcBef>
                <a:spcPts val="0"/>
              </a:spcBef>
              <a:spcAft>
                <a:spcPts val="0"/>
              </a:spcAft>
              <a:defRPr/>
            </a:pPr>
            <a:r>
              <a:rPr lang="sv-SE" sz="1100" b="1" dirty="0"/>
              <a:t>Viktigt: </a:t>
            </a:r>
            <a:r>
              <a:rPr lang="sv-SE" sz="1100" dirty="0"/>
              <a:t>Syftet med aktörsgemensamma former för samverkan är att </a:t>
            </a:r>
            <a:r>
              <a:rPr lang="sv-SE" sz="1100" b="1" dirty="0"/>
              <a:t>träffa överenskommelser </a:t>
            </a:r>
            <a:r>
              <a:rPr lang="sv-SE" sz="1100" dirty="0"/>
              <a:t>om inriktning och samordning för att samordnat  hantera konsekvenserna av samhällsstörningar och utnyttja samhällets resurser effektivt. I boken ”</a:t>
            </a:r>
            <a:r>
              <a:rPr lang="sv-SE" sz="1100" i="1" dirty="0"/>
              <a:t>Gemensamma grunder för samverkan och ledning vid samhällsstörningar</a:t>
            </a:r>
            <a:r>
              <a:rPr lang="sv-SE" sz="1100" dirty="0"/>
              <a:t>” kan du läsa mer om aktörsgemensamma former, </a:t>
            </a:r>
            <a:r>
              <a:rPr lang="sv-SE" sz="1100" dirty="0" smtClean="0"/>
              <a:t>s.77-85</a:t>
            </a:r>
            <a:endParaRPr lang="sv-SE" sz="11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34</a:t>
            </a:fld>
            <a:endParaRPr lang="sv-SE" dirty="0"/>
          </a:p>
        </p:txBody>
      </p:sp>
    </p:spTree>
    <p:extLst>
      <p:ext uri="{BB962C8B-B14F-4D97-AF65-F5344CB8AC3E}">
        <p14:creationId xmlns:p14="http://schemas.microsoft.com/office/powerpoint/2010/main" val="1163444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I de gemensamma grunderna beskrivs de tre grundpelarna i de aktörsgemensamma formerna. </a:t>
            </a:r>
          </a:p>
          <a:p>
            <a:pPr eaLnBrk="1" hangingPunct="1">
              <a:spcBef>
                <a:spcPct val="0"/>
              </a:spcBef>
            </a:pPr>
            <a:endParaRPr lang="sv-SE" altLang="sv-SE" dirty="0"/>
          </a:p>
          <a:p>
            <a:pPr eaLnBrk="1" hangingPunct="1">
              <a:spcBef>
                <a:spcPct val="0"/>
              </a:spcBef>
              <a:buFontTx/>
              <a:buChar char="•"/>
            </a:pPr>
            <a:r>
              <a:rPr lang="sv-SE" altLang="sv-SE" b="1" dirty="0"/>
              <a:t>En kontaktpunkt: </a:t>
            </a:r>
            <a:r>
              <a:rPr lang="sv-SE" altLang="sv-SE" dirty="0"/>
              <a:t>en form för att etablera och upprätthålla kontakter i det aktörsgemensamma arbetet.</a:t>
            </a:r>
          </a:p>
          <a:p>
            <a:pPr eaLnBrk="1" hangingPunct="1">
              <a:spcBef>
                <a:spcPct val="0"/>
              </a:spcBef>
              <a:buFontTx/>
              <a:buChar char="•"/>
            </a:pPr>
            <a:r>
              <a:rPr lang="sv-SE" altLang="sv-SE" b="1" dirty="0"/>
              <a:t>En inriktnings- och samordningsfunktion</a:t>
            </a:r>
            <a:r>
              <a:rPr lang="sv-SE" altLang="ja-JP" dirty="0"/>
              <a:t>: Den kan liknas vid en plattform för dialog, där aktörer träffas fysiskt eller virtuellt (telefon/video/internet). Tanken är att funktionen ska vara flexibelt sammansatt, där representanter för olika aktörer, med rätt mandat,  möts för att träffa överenskommelser om aktörsgemensam inriktning och samordning. Representanterna ska bidra till att prioritera åtgärder och resurser. </a:t>
            </a:r>
          </a:p>
          <a:p>
            <a:pPr eaLnBrk="1" hangingPunct="1">
              <a:spcBef>
                <a:spcPct val="0"/>
              </a:spcBef>
              <a:buFontTx/>
              <a:buChar char="•"/>
            </a:pPr>
            <a:r>
              <a:rPr lang="sv-SE" altLang="sv-SE" b="1" dirty="0"/>
              <a:t>Ett stöd (till inriktnings- och samordningsfunktionen): </a:t>
            </a:r>
            <a:r>
              <a:rPr lang="sv-SE" altLang="sv-SE" dirty="0"/>
              <a:t>Det är en grupp som bereder underlag till överenskommelser i funktionen. Det kan ses som en analysenhet som arbetar med omvärldsbevakning, kriskommunikation, informationsdelning och samlade lägesbilder. </a:t>
            </a:r>
          </a:p>
          <a:p>
            <a:pPr eaLnBrk="1" hangingPunct="1">
              <a:spcBef>
                <a:spcPct val="0"/>
              </a:spcBef>
            </a:pPr>
            <a:endParaRPr lang="sv-SE" altLang="sv-SE" dirty="0"/>
          </a:p>
          <a:p>
            <a:pPr eaLnBrk="1" hangingPunct="1">
              <a:spcBef>
                <a:spcPct val="0"/>
              </a:spcBef>
            </a:pPr>
            <a:r>
              <a:rPr lang="sv-SE" altLang="sv-SE" dirty="0"/>
              <a:t>Olika kommuner och län kan ha olika namn på dessa strukturer. Det är av underordnad betydelse, det viktigaste är att fokusera på vilken effekt man får ut av arbetet, att man åstadkommer inriktning och samordning. Men fördelen med enhetliga benämningar är att det blir tydligare för aktörer som normalt inte ingår i det här sammanhanget, liksom att arbeta över olika geografiska gränser.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35</a:t>
            </a:fld>
            <a:endParaRPr lang="sv-SE" dirty="0"/>
          </a:p>
        </p:txBody>
      </p:sp>
    </p:spTree>
    <p:extLst>
      <p:ext uri="{BB962C8B-B14F-4D97-AF65-F5344CB8AC3E}">
        <p14:creationId xmlns:p14="http://schemas.microsoft.com/office/powerpoint/2010/main" val="3809714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dirty="0"/>
              <a:t>Här är ett exempel på hur ett generellt förlopp för att initiera och aktivera en inriktnings­ och samordningsfunktion (ISF) och </a:t>
            </a:r>
          </a:p>
          <a:p>
            <a:pPr>
              <a:defRPr/>
            </a:pPr>
            <a:r>
              <a:rPr lang="sv-SE" altLang="sv-SE" sz="1200" dirty="0"/>
              <a:t>stödet till denna (ISF­-stöd) kan se ut.</a:t>
            </a:r>
          </a:p>
          <a:p>
            <a:pPr>
              <a:defRPr/>
            </a:pPr>
            <a:endParaRPr lang="sv-SE" altLang="sv-SE" sz="1200" dirty="0"/>
          </a:p>
          <a:p>
            <a:pPr>
              <a:defRPr/>
            </a:pPr>
            <a:r>
              <a:rPr lang="sv-SE" altLang="sv-SE" sz="1200" dirty="0"/>
              <a:t>En inriktnings- och samordningskontakt (ISK) </a:t>
            </a:r>
            <a:r>
              <a:rPr lang="sv-SE" altLang="sv-SE" sz="1200" b="1" dirty="0"/>
              <a:t>initierar</a:t>
            </a:r>
            <a:r>
              <a:rPr lang="sv-SE" altLang="sv-SE" sz="1200" dirty="0"/>
              <a:t> en inriktnings- och samordningsfunktion (ISF).</a:t>
            </a:r>
          </a:p>
          <a:p>
            <a:pPr>
              <a:defRPr/>
            </a:pPr>
            <a:endParaRPr lang="sv-SE" altLang="sv-SE" sz="1200" dirty="0"/>
          </a:p>
          <a:p>
            <a:pPr>
              <a:defRPr/>
            </a:pPr>
            <a:r>
              <a:rPr lang="sv-SE" altLang="sv-SE" sz="1200" dirty="0"/>
              <a:t>Värden aktiverar ISF och stödet till denna (ISF-stöd). </a:t>
            </a:r>
          </a:p>
          <a:p>
            <a:pPr>
              <a:defRPr/>
            </a:pPr>
            <a:endParaRPr lang="sv-SE" altLang="sv-SE" sz="1200" dirty="0"/>
          </a:p>
          <a:p>
            <a:pPr>
              <a:defRPr/>
            </a:pPr>
            <a:r>
              <a:rPr lang="sv-SE" altLang="sv-SE" sz="1200" dirty="0"/>
              <a:t>ISF-stödet sammanställer underlag till ISF</a:t>
            </a:r>
          </a:p>
          <a:p>
            <a:pPr>
              <a:defRPr/>
            </a:pPr>
            <a:endParaRPr lang="sv-SE" altLang="sv-SE" sz="1200" dirty="0"/>
          </a:p>
          <a:p>
            <a:pPr>
              <a:defRPr/>
            </a:pPr>
            <a:r>
              <a:rPr lang="sv-SE" altLang="sv-SE" sz="1200" dirty="0"/>
              <a:t>ISF träffar överenskommelser</a:t>
            </a:r>
          </a:p>
          <a:p>
            <a:pPr>
              <a:defRPr/>
            </a:pPr>
            <a:endParaRPr lang="sv-SE" altLang="sv-SE" sz="1200" dirty="0"/>
          </a:p>
          <a:p>
            <a:pPr>
              <a:defRPr/>
            </a:pPr>
            <a:r>
              <a:rPr lang="sv-SE" altLang="sv-SE" sz="1200" dirty="0"/>
              <a:t>Aktörerna fattar beslut om åtgärder inom ramen för egen organisation</a:t>
            </a:r>
          </a:p>
          <a:p>
            <a:pPr>
              <a:defRPr/>
            </a:pPr>
            <a:endParaRPr lang="sv-SE" altLang="sv-SE" sz="1200" dirty="0"/>
          </a:p>
          <a:p>
            <a:pPr>
              <a:defRPr/>
            </a:pPr>
            <a:r>
              <a:rPr lang="sv-SE" altLang="sv-SE" sz="1200" dirty="0"/>
              <a:t>ISF-stödet följer upp</a:t>
            </a:r>
          </a:p>
          <a:p>
            <a:pPr>
              <a:defRPr/>
            </a:pPr>
            <a:endParaRPr lang="sv-SE" altLang="sv-SE" sz="1200" dirty="0"/>
          </a:p>
          <a:p>
            <a:pPr>
              <a:defRPr/>
            </a:pPr>
            <a:r>
              <a:rPr lang="sv-SE" altLang="sv-SE" sz="1200" dirty="0"/>
              <a:t>Vi ska nu titta närmare på var kommunikationen kommer in i denna kedja.</a:t>
            </a:r>
          </a:p>
          <a:p>
            <a:endParaRPr lang="sv-SE" dirty="0"/>
          </a:p>
          <a:p>
            <a:endParaRPr lang="sv-SE"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36</a:t>
            </a:fld>
            <a:endParaRPr lang="sv-SE" dirty="0"/>
          </a:p>
        </p:txBody>
      </p:sp>
    </p:spTree>
    <p:extLst>
      <p:ext uri="{BB962C8B-B14F-4D97-AF65-F5344CB8AC3E}">
        <p14:creationId xmlns:p14="http://schemas.microsoft.com/office/powerpoint/2010/main" val="389977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vad är då skillnaden när vi jobbar med integrerad kriskommunikation? (Se sidan 19 i Vägledningen.)</a:t>
            </a:r>
          </a:p>
          <a:p>
            <a:endParaRPr lang="sv-SE" dirty="0"/>
          </a:p>
          <a:p>
            <a:r>
              <a:rPr lang="sv-SE" dirty="0"/>
              <a:t>Vi pratade tidigare om betydelsen</a:t>
            </a:r>
            <a:r>
              <a:rPr lang="sv-SE" baseline="0" dirty="0"/>
              <a:t> av att använda </a:t>
            </a:r>
            <a:r>
              <a:rPr lang="sv-SE" sz="1200" dirty="0"/>
              <a:t>förhållningssättet</a:t>
            </a:r>
            <a:r>
              <a:rPr lang="sv-SE" sz="1200" b="0" dirty="0"/>
              <a:t> helhetssyn. Det </a:t>
            </a:r>
            <a:r>
              <a:rPr lang="sv-SE" sz="1200" dirty="0"/>
              <a:t>innebär att känna ansvar för mer än den egna uppgiften. Att se sin egen och andra aktörers hanteringar som en helhet. Och bidra till att helheten använder samhällets samlade resurser effektivt.</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Helhetssynen blir ännu bättre</a:t>
            </a:r>
            <a:r>
              <a:rPr lang="sv-SE" sz="1200" baseline="0" dirty="0"/>
              <a:t> och ger större effekt i hanteringen om vi inkluderar det kommunikativa perspektivet från början genom att använda arbetsmetoden i vägledningen. </a:t>
            </a:r>
            <a:r>
              <a:rPr lang="sv-SE" sz="1200" b="0" kern="1200" dirty="0">
                <a:solidFill>
                  <a:schemeClr val="tx1"/>
                </a:solidFill>
                <a:effectLst/>
              </a:rPr>
              <a:t>Ett integrerat arbetssätt i bedömnings- och inriktningsarbetet ger alltså en aktörsgemensam inriktning och samordning som sätter ramarna för hela hanteringen och ger en gemensam utgångspunkt. </a:t>
            </a:r>
            <a:r>
              <a:rPr lang="sv-SE" sz="1200" dirty="0"/>
              <a:t>När vi arbetar integrerat så </a:t>
            </a:r>
            <a:r>
              <a:rPr lang="sv-SE" sz="1200" b="0" dirty="0">
                <a:latin typeface="Arial" panose="020B0604020202020204" pitchFamily="34" charset="0"/>
                <a:cs typeface="Arial" panose="020B0604020202020204" pitchFamily="34" charset="0"/>
              </a:rPr>
              <a:t>får en mer komplett bild av vad som ska uppnås och bättre styrning av tillgängliga resurser. </a:t>
            </a:r>
          </a:p>
          <a:p>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37</a:t>
            </a:fld>
            <a:endParaRPr lang="sv-SE" dirty="0"/>
          </a:p>
        </p:txBody>
      </p:sp>
    </p:spTree>
    <p:extLst>
      <p:ext uri="{BB962C8B-B14F-4D97-AF65-F5344CB8AC3E}">
        <p14:creationId xmlns:p14="http://schemas.microsoft.com/office/powerpoint/2010/main" val="1641300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dirty="0" smtClean="0"/>
              <a:t>Till dig som utbildar:</a:t>
            </a:r>
          </a:p>
          <a:p>
            <a:r>
              <a:rPr lang="sv-SE" sz="1200" b="0" i="0" dirty="0" smtClean="0"/>
              <a:t>Detta</a:t>
            </a:r>
            <a:r>
              <a:rPr lang="sv-SE" sz="1200" b="0" i="0" baseline="0" dirty="0" smtClean="0"/>
              <a:t> är en översiktlig introduktion. I en senare bild återfinns en mer utförlig beskrivning. Se även sidan 17 i vägledningen. </a:t>
            </a:r>
            <a:endParaRPr lang="sv-SE"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dirty="0" smtClean="0"/>
              <a:t>…………………………………</a:t>
            </a:r>
          </a:p>
          <a:p>
            <a:r>
              <a:rPr lang="sv-SE" sz="1200" kern="1200" dirty="0" smtClean="0">
                <a:solidFill>
                  <a:schemeClr val="tx1"/>
                </a:solidFill>
                <a:effectLst/>
              </a:rPr>
              <a:t>Kriskommunikation </a:t>
            </a:r>
            <a:r>
              <a:rPr lang="sv-SE" sz="1200" kern="1200" dirty="0">
                <a:solidFill>
                  <a:schemeClr val="tx1"/>
                </a:solidFill>
                <a:effectLst/>
              </a:rPr>
              <a:t>kan inte fungera som en avgränsad funktion. Snarare behöver kommunikationsperspektivet läggas på hanteringens viktigaste frågor och stödja de gemensamma målen. </a:t>
            </a:r>
          </a:p>
          <a:p>
            <a:r>
              <a:rPr lang="sv-SE" sz="1200" kern="1200" dirty="0">
                <a:solidFill>
                  <a:schemeClr val="tx1"/>
                </a:solidFill>
                <a:effectLst/>
              </a:rPr>
              <a:t>Förhållningssättet innebär att involverade funktioner förstår vikten av att väga in kommunikationsperspektivet i alla steg i hanteringen, och agerar i linje med det.  För att beskriva hur kriskommunikation kan integreras krävs alltså en uppfattning om vilka stegen i den aktörsgemensamma hanteringen är. Förenklat kan en hantering delas upp i fyra grundläggande steg som går att gruppera i två principiella delar:</a:t>
            </a:r>
          </a:p>
          <a:p>
            <a:r>
              <a:rPr lang="sv-SE" sz="1200" kern="1200" dirty="0">
                <a:solidFill>
                  <a:schemeClr val="tx1"/>
                </a:solidFill>
                <a:effectLst/>
              </a:rPr>
              <a:t>• Ett bedömnings- och inriktningsarbete som identifierar de prioriterade behoven och visar vägen mot gemensamma mål för hanteringen. Kriskommunikation bör utgöra en integrerad del av detta arbete.</a:t>
            </a:r>
          </a:p>
          <a:p>
            <a:r>
              <a:rPr lang="sv-SE" sz="1200" kern="1200" dirty="0">
                <a:solidFill>
                  <a:schemeClr val="tx1"/>
                </a:solidFill>
                <a:effectLst/>
              </a:rPr>
              <a:t> • Ett åtgärdsarbete som omsätter inriktningen till konkreta åtgärder inför genomförandet, och som säkerställer samordning under genomförandet. Kriskommunikation utgör oftast ett av flera områden som kräver åtgärder.</a:t>
            </a:r>
          </a:p>
          <a:p>
            <a:endParaRPr lang="sv-SE" b="0" dirty="0"/>
          </a:p>
          <a:p>
            <a:r>
              <a:rPr lang="sv-SE" b="0" dirty="0"/>
              <a:t>Arbetsmetoden</a:t>
            </a:r>
            <a:r>
              <a:rPr lang="sv-SE" b="0" baseline="0" dirty="0"/>
              <a:t> illustreras på detta sätt i Vägledningen (</a:t>
            </a:r>
            <a:r>
              <a:rPr lang="sv-SE" b="0" dirty="0"/>
              <a:t>Figur 4, sidan 17) och hjälper oss att förstå arbetsprocessen. Det som illustrationen</a:t>
            </a:r>
            <a:r>
              <a:rPr lang="sv-SE" b="0" baseline="0" dirty="0"/>
              <a:t> vill uppmärksamma är att den stora effekten kommer av att vi arbetar integrerat med det kommunikativa perspektivet i steg 1 och steg 2. Detta illustreras med ”flätan”. </a:t>
            </a:r>
            <a:endParaRPr lang="sv-SE" b="0" dirty="0"/>
          </a:p>
          <a:p>
            <a:endParaRPr lang="sv-SE" b="0" dirty="0"/>
          </a:p>
          <a:p>
            <a:r>
              <a:rPr lang="sv-SE" sz="1200" b="1" dirty="0"/>
              <a:t>Arbetsinsatsen i respektive steg beror på förutsättningarna.</a:t>
            </a:r>
            <a:r>
              <a:rPr lang="sv-SE" sz="1200" b="0" dirty="0"/>
              <a:t> I en avgränsad händelse eller om det är bråttom kan stegen beröras mycket snabbt. En komplex och utdragen händelse kräver ett mer omfattande arbete och ett antal varv genom stegen. Oftast fördjupas arbetet successivt.</a:t>
            </a:r>
          </a:p>
          <a:p>
            <a:endParaRPr lang="sv-SE" sz="1200" b="0" i="1" dirty="0"/>
          </a:p>
          <a:p>
            <a:r>
              <a:rPr lang="sv-SE" sz="1200" b="1" i="0" dirty="0"/>
              <a:t>Ett integrerat arbetssätt i bedömnings- och inriktningsarbetet ger alltså en aktörsgemensam inriktning och samordning som sätter ramarna för hela hanteringen och ger en gemensam utgångspunkt. </a:t>
            </a:r>
          </a:p>
          <a:p>
            <a:endParaRPr lang="sv-SE" sz="1200" b="0" i="0" dirty="0"/>
          </a:p>
          <a:p>
            <a:r>
              <a:rPr lang="sv-SE" sz="1200" b="1" i="0" dirty="0"/>
              <a:t>Figuren illustrerar det integrerade arbetssättet med en fläta</a:t>
            </a:r>
            <a:r>
              <a:rPr lang="sv-SE" sz="1200" b="0" i="0" dirty="0"/>
              <a:t> som signalerar att kriskommunikationsarbetet och övrig hantering bör bedrivas samlat. För att åstadkomma detta bör samordningen av kriskommunikationsfrågorna under bedömnings- och inriktningsarbetet uppnås genom de samverkansrutiner som finns för hanteringen som helhet. </a:t>
            </a:r>
          </a:p>
          <a:p>
            <a:endParaRPr lang="sv-SE" sz="1200" b="1" i="0" dirty="0"/>
          </a:p>
          <a:p>
            <a:r>
              <a:rPr lang="sv-SE" sz="1200" b="1" i="0" dirty="0"/>
              <a:t>Om kommunikatörerna arbetar separat med att bedöma situationen, göra prioriteringar och sätta mål finns risk att samsyn kring de viktigaste frågorna uteblir, eller att aktörerna missar viktiga frågor i hanteringen</a:t>
            </a:r>
          </a:p>
          <a:p>
            <a:endParaRPr lang="sv-SE" sz="1200" b="0" i="1" dirty="0"/>
          </a:p>
          <a:p>
            <a:endParaRPr lang="sv-SE" sz="1200" b="0" i="1"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38</a:t>
            </a:fld>
            <a:endParaRPr lang="sv-SE" dirty="0"/>
          </a:p>
        </p:txBody>
      </p:sp>
    </p:spTree>
    <p:extLst>
      <p:ext uri="{BB962C8B-B14F-4D97-AF65-F5344CB8AC3E}">
        <p14:creationId xmlns:p14="http://schemas.microsoft.com/office/powerpoint/2010/main" val="725565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268">
              <a:defRPr/>
            </a:pPr>
            <a:r>
              <a:rPr lang="sv-SE" sz="1100" dirty="0"/>
              <a:t>Här beskrivs några punkter som bör finnas med vid bedömning av situationen, med kommunikationsaspekter som en integrerad del (kursivt).</a:t>
            </a:r>
          </a:p>
          <a:p>
            <a:pPr defTabSz="914268">
              <a:defRPr/>
            </a:pPr>
            <a:endParaRPr lang="sv-SE" sz="1100" dirty="0"/>
          </a:p>
          <a:p>
            <a:r>
              <a:rPr lang="sv-SE" sz="1100" dirty="0"/>
              <a:t>I takt med att aktörerna börjar genomföra åtgärder behöver bedömningen också innefatta en uppföljning av i vilken utsträckning genomförda åtgärder fått avsedd effekt. </a:t>
            </a:r>
          </a:p>
          <a:p>
            <a:endParaRPr lang="sv-SE" sz="1100" dirty="0"/>
          </a:p>
          <a:p>
            <a:r>
              <a:rPr lang="sv-SE" sz="1100" dirty="0"/>
              <a:t>Bedömningen startar ofta hos de enskilda aktörerna. Respektive aktör lämnar resultatet av sin bedömning till den aktör som verkar för samordning. Det kan göras muntligt eller skriftligt och med varierande frekvens, beroende på behoven i situationen. Tidigt i hanteringen är underlagen oftast mer knapphändiga, för att sedan fördjupas efterhand. </a:t>
            </a:r>
          </a:p>
          <a:p>
            <a:endParaRPr lang="sv-SE" sz="1100" dirty="0"/>
          </a:p>
          <a:p>
            <a:r>
              <a:rPr lang="sv-SE" sz="1100" dirty="0"/>
              <a:t>Kommunikationsresurser är ibland en utmaning för enskilda aktörer och djupet på de kommunikativa bedömningarna kan variera. Ett tydligt kommunikativt fokus i den aktörsgemensamma bedömningen gagnar därmed alla. 	</a:t>
            </a:r>
          </a:p>
          <a:p>
            <a:endParaRPr lang="sv-SE" sz="1100" dirty="0"/>
          </a:p>
          <a:p>
            <a:pPr defTabSz="914268">
              <a:defRPr/>
            </a:pPr>
            <a:r>
              <a:rPr lang="sv-SE" sz="1100" dirty="0"/>
              <a:t>Den aktör som verkar för samordning väljer ut det viktigaste utifrån ett aktörsgemensamt perspektiv och leder arbetet med att komplettera sammanställningen med ytterligare fakta och antaganden. Vid behov kan detta göras i en aktörsgemensam analysgrupp. (ISF stöd)	</a:t>
            </a:r>
          </a:p>
          <a:p>
            <a:r>
              <a:rPr lang="sv-SE" sz="1100" dirty="0" smtClean="0"/>
              <a:t>Bedömningen </a:t>
            </a:r>
            <a:r>
              <a:rPr lang="sv-SE" sz="1100" dirty="0"/>
              <a:t>av situationen och prioriteringen av behov dokumenteras i en samlad lägesbild. </a:t>
            </a:r>
          </a:p>
        </p:txBody>
      </p:sp>
      <p:sp>
        <p:nvSpPr>
          <p:cNvPr id="4" name="Platshållare för bildnummer 3"/>
          <p:cNvSpPr>
            <a:spLocks noGrp="1"/>
          </p:cNvSpPr>
          <p:nvPr>
            <p:ph type="sldNum" sz="quarter" idx="5"/>
          </p:nvPr>
        </p:nvSpPr>
        <p:spPr/>
        <p:txBody>
          <a:bodyPr/>
          <a:lstStyle/>
          <a:p>
            <a:fld id="{FF7F2546-EB6E-48EB-B02F-80676DFB14CF}" type="slidenum">
              <a:rPr lang="sv-SE" smtClean="0"/>
              <a:t>39</a:t>
            </a:fld>
            <a:endParaRPr lang="sv-SE" dirty="0"/>
          </a:p>
        </p:txBody>
      </p:sp>
    </p:spTree>
    <p:extLst>
      <p:ext uri="{BB962C8B-B14F-4D97-AF65-F5344CB8AC3E}">
        <p14:creationId xmlns:p14="http://schemas.microsoft.com/office/powerpoint/2010/main" val="330846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a:extLst>
              <a:ext uri="{FF2B5EF4-FFF2-40B4-BE49-F238E27FC236}">
                <a16:creationId xmlns:a16="http://schemas.microsoft.com/office/drawing/2014/main" xmlns="" id="{710150EA-CC5F-4961-B595-9613B0DAF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xmlns="" id="{59863DA4-067C-482E-B561-13C28D253410}"/>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endParaRPr lang="sv-SE" dirty="0"/>
          </a:p>
          <a:p>
            <a:pPr fontAlgn="auto">
              <a:spcBef>
                <a:spcPts val="0"/>
              </a:spcBef>
              <a:spcAft>
                <a:spcPts val="0"/>
              </a:spcAft>
              <a:defRPr/>
            </a:pPr>
            <a:r>
              <a:rPr lang="sv-SE" dirty="0"/>
              <a:t>Idag ska vi prata om, lära oss mer om och diskutera integrerad kriskommunikation utifrån Vägledningen Kriskommunikation för ökad effekt vid samhällsstörningar inom ramen för det aktörsgemensamma arbetet. </a:t>
            </a:r>
          </a:p>
          <a:p>
            <a:pPr fontAlgn="auto">
              <a:spcBef>
                <a:spcPts val="0"/>
              </a:spcBef>
              <a:spcAft>
                <a:spcPts val="0"/>
              </a:spcAft>
              <a:defRPr/>
            </a:pPr>
            <a:endParaRPr lang="sv-SE" dirty="0"/>
          </a:p>
          <a:p>
            <a:pPr fontAlgn="auto">
              <a:spcBef>
                <a:spcPts val="0"/>
              </a:spcBef>
              <a:spcAft>
                <a:spcPts val="0"/>
              </a:spcAft>
              <a:defRPr/>
            </a:pPr>
            <a:r>
              <a:rPr lang="sv-SE" dirty="0"/>
              <a:t>Utgångspunkterna är de som finns i Gemensamma grunder för samverkan och ledning vid samhällsstörningar (MSB777) och den Vägledning som arbetats fram när det gäller integrerad kriskommunikation(MSB1266). Vi återkommer till dessa lite längre fram.</a:t>
            </a:r>
          </a:p>
        </p:txBody>
      </p:sp>
      <p:sp>
        <p:nvSpPr>
          <p:cNvPr id="10244" name="Platshållare för bildnummer 3">
            <a:extLst>
              <a:ext uri="{FF2B5EF4-FFF2-40B4-BE49-F238E27FC236}">
                <a16:creationId xmlns:a16="http://schemas.microsoft.com/office/drawing/2014/main" xmlns="" id="{BCBE8655-885F-45FE-85E1-2FC81A585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5F6BAFF-76B5-4E9A-AE95-1799B17FCBDF}" type="slidenum">
              <a:rPr lang="sv-SE" altLang="sv-SE">
                <a:latin typeface="Calibri" panose="020F0502020204030204" pitchFamily="34" charset="0"/>
              </a:rPr>
              <a:pPr fontAlgn="base">
                <a:spcBef>
                  <a:spcPct val="0"/>
                </a:spcBef>
                <a:spcAft>
                  <a:spcPct val="0"/>
                </a:spcAft>
              </a:pPr>
              <a:t>4</a:t>
            </a:fld>
            <a:endParaRPr lang="sv-SE" altLang="sv-SE" dirty="0">
              <a:latin typeface="Calibri" panose="020F0502020204030204" pitchFamily="34" charset="0"/>
            </a:endParaRPr>
          </a:p>
        </p:txBody>
      </p:sp>
    </p:spTree>
    <p:extLst>
      <p:ext uri="{BB962C8B-B14F-4D97-AF65-F5344CB8AC3E}">
        <p14:creationId xmlns:p14="http://schemas.microsoft.com/office/powerpoint/2010/main" val="1393287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Dela upp i grupper och diskutera: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bg1"/>
                </a:solidFill>
              </a:rPr>
              <a:t>Vilka är de största utmaningarna som du upplever i din roll / funktion när det handlar om att integrera kommunikation i samverkan och ledning vid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bg1"/>
                </a:solidFill>
              </a:rPr>
              <a:t>Be varje grupp redovisa sina tankar. Visualisera gärna på </a:t>
            </a:r>
            <a:r>
              <a:rPr lang="sv-SE" sz="1100" kern="1200" dirty="0" err="1">
                <a:solidFill>
                  <a:schemeClr val="bg1"/>
                </a:solidFill>
              </a:rPr>
              <a:t>white</a:t>
            </a:r>
            <a:r>
              <a:rPr lang="sv-SE" sz="1100" kern="1200" dirty="0">
                <a:solidFill>
                  <a:schemeClr val="bg1"/>
                </a:solidFill>
              </a:rPr>
              <a:t>-board</a:t>
            </a:r>
            <a:r>
              <a:rPr lang="sv-SE" sz="1100" kern="1200" baseline="0" dirty="0">
                <a:solidFill>
                  <a:schemeClr val="bg1"/>
                </a:solidFill>
              </a:rPr>
              <a:t> eller blädderblock.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bg1"/>
                </a:solidFill>
              </a:rPr>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smtClean="0">
                <a:solidFill>
                  <a:schemeClr val="bg1"/>
                </a:solidFill>
              </a:rPr>
              <a:t>Syftet </a:t>
            </a:r>
            <a:r>
              <a:rPr lang="sv-SE" sz="1100" kern="1200" baseline="0" dirty="0">
                <a:solidFill>
                  <a:schemeClr val="bg1"/>
                </a:solidFill>
              </a:rPr>
              <a:t>med diskussionsfrågan är att deltagarna får chans att reflektera kring vilka utmaningar de har i sin roll.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kern="1200"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bg1"/>
                </a:solidFill>
              </a:rPr>
              <a:t>Särskilt i en grupp med deltagare som har olika roller och funktion i hanteringen (t ex tjänstepersoner i beredskap, analysfunktion, kommunikatör, beslutsfattare, sakkunnig osv) bidrar frågeställningen och den efterföljande diskussionen till att man får syn på varandras utmaningar och därmed en ökad förståelse.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1" kern="1200"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kern="1200" baseline="0" dirty="0">
                <a:solidFill>
                  <a:schemeClr val="bg1"/>
                </a:solidFill>
              </a:rPr>
              <a:t>Förhoppningen är att deltagarna sedan kan vidareutveckla diskussioner kring hur de olika rollerna samspelar för att kommunikationen ska kunna integreras. Då kan vi koppla arbetssätten kring integrerad kommunikation till helhetssyn och sedan de mer konkreta leveranserna mellan roller och funktioner i arbetet med att bedöma situationen och inrikta arbetet. </a:t>
            </a:r>
          </a:p>
        </p:txBody>
      </p:sp>
      <p:sp>
        <p:nvSpPr>
          <p:cNvPr id="4" name="Platshållare för bildnummer 3"/>
          <p:cNvSpPr>
            <a:spLocks noGrp="1"/>
          </p:cNvSpPr>
          <p:nvPr>
            <p:ph type="sldNum" sz="quarter" idx="5"/>
          </p:nvPr>
        </p:nvSpPr>
        <p:spPr/>
        <p:txBody>
          <a:bodyPr/>
          <a:lstStyle/>
          <a:p>
            <a:fld id="{FF7F2546-EB6E-48EB-B02F-80676DFB14CF}" type="slidenum">
              <a:rPr lang="sv-SE" smtClean="0"/>
              <a:t>40</a:t>
            </a:fld>
            <a:endParaRPr lang="sv-SE" dirty="0"/>
          </a:p>
        </p:txBody>
      </p:sp>
    </p:spTree>
    <p:extLst>
      <p:ext uri="{BB962C8B-B14F-4D97-AF65-F5344CB8AC3E}">
        <p14:creationId xmlns:p14="http://schemas.microsoft.com/office/powerpoint/2010/main" val="2299520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Mervärdet som skapas när vi inkluderar kommunikationsperspektivet enligt arbetsmetoden i vägledningen redan i bedömnings- och inriktningsarbetet är att vi får en  mer komplett bild av vad som ska uppnås,</a:t>
            </a:r>
            <a:r>
              <a:rPr lang="sv-SE" baseline="0" dirty="0" smtClean="0"/>
              <a:t> o</a:t>
            </a:r>
            <a:r>
              <a:rPr lang="sv-SE" dirty="0" smtClean="0"/>
              <a:t>ch vi får en bättre styrning av tillgängliga resurser.</a:t>
            </a:r>
          </a:p>
          <a:p>
            <a:pPr marL="0" indent="0">
              <a:buNone/>
            </a:pPr>
            <a:endParaRPr lang="sv-SE" dirty="0" smtClean="0"/>
          </a:p>
          <a:p>
            <a:pPr marL="0" indent="0">
              <a:buNone/>
            </a:pPr>
            <a:r>
              <a:rPr lang="sv-SE" dirty="0" smtClean="0"/>
              <a:t>Ett</a:t>
            </a:r>
            <a:r>
              <a:rPr lang="sv-SE" baseline="0" dirty="0" smtClean="0"/>
              <a:t> integrerat kommunikationsperspektiv i bedömnings- och inriktningsarbetet hjälper att sätta ramarna för hanteringen. </a:t>
            </a:r>
          </a:p>
          <a:p>
            <a:pPr marL="0" indent="0">
              <a:buNone/>
            </a:pPr>
            <a:endParaRPr lang="sv-SE" baseline="0" dirty="0" smtClean="0"/>
          </a:p>
          <a:p>
            <a:pPr marL="0" indent="0">
              <a:buNone/>
            </a:pPr>
            <a:r>
              <a:rPr lang="sv-SE" baseline="0" dirty="0" smtClean="0"/>
              <a:t>I åtgärdsarbetet uppnår vi samordningsvinster när aktörerna kommunicerar samstämmigt och utifrån vad som ska uppnås, samt att ingen fråga faller mellan stolarna.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41</a:t>
            </a:fld>
            <a:endParaRPr lang="sv-SE"/>
          </a:p>
        </p:txBody>
      </p:sp>
    </p:spTree>
    <p:extLst>
      <p:ext uri="{BB962C8B-B14F-4D97-AF65-F5344CB8AC3E}">
        <p14:creationId xmlns:p14="http://schemas.microsoft.com/office/powerpoint/2010/main" val="2881162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i="1" dirty="0"/>
          </a:p>
          <a:p>
            <a:r>
              <a:rPr lang="sv-SE" sz="1200" i="1" dirty="0"/>
              <a:t>”Det går inte att göra kommunikationen till ett eget spår, utan framgång skapas först när kommunikationsperspektivet läggs på verksamhetens viktigaste frågor. Fungerande ledningsgrupper brukar kännetecknas av att deltagarna inte i första hand ser sig som funktionsföreträdare, utan som en grupp människor som gemensamt tar kloka beslut. De olika funktionerna och sakkunskaperna är underordnade det gemensamma målet.” </a:t>
            </a:r>
            <a:r>
              <a:rPr lang="sv-SE" sz="1200" i="1" baseline="0" dirty="0" smtClean="0"/>
              <a:t> </a:t>
            </a:r>
            <a:endParaRPr lang="sv-SE" sz="1200" dirty="0"/>
          </a:p>
          <a:p>
            <a:endParaRPr lang="sv-SE" sz="1200" dirty="0"/>
          </a:p>
          <a:p>
            <a:r>
              <a:rPr lang="sv-SE" sz="1200" dirty="0"/>
              <a:t>Citatet  utgår från vardagsarbetet i en ledningsgrupp, men är lika relevant vid hanteringen av samhällsstörningar. Grundläggande är att om man ska agera utifrån en helhetssyn så kan kriskommunikation inte fungera som en avgränsad funktion. Snarare behöver kommunikationsperspektivet läggas på hanteringens viktigaste frågor och stödja de gemensamma målen. </a:t>
            </a:r>
          </a:p>
          <a:p>
            <a:endParaRPr lang="sv-SE" sz="1200" dirty="0"/>
          </a:p>
          <a:p>
            <a:r>
              <a:rPr lang="sv-SE" sz="1200" dirty="0"/>
              <a:t>Förhållningssättet innebär att involverade funktioner förstår vikten av att väga in kommunikationsperspektivet i alla steg i hanteringen, och agerar i linje med det.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2546-EB6E-48EB-B02F-80676DFB14C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161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har vi repeterat Gemensamma grunder för samverkan och ledning vid samhällsstörningar och fått oss en kort introduktion till integrerad kriskommunikation. Vi övergår nu till den praktiska tillämpningen.</a:t>
            </a:r>
          </a:p>
        </p:txBody>
      </p:sp>
      <p:sp>
        <p:nvSpPr>
          <p:cNvPr id="4" name="Platshållare för bildnummer 3"/>
          <p:cNvSpPr>
            <a:spLocks noGrp="1"/>
          </p:cNvSpPr>
          <p:nvPr>
            <p:ph type="sldNum" sz="quarter" idx="5"/>
          </p:nvPr>
        </p:nvSpPr>
        <p:spPr/>
        <p:txBody>
          <a:bodyPr/>
          <a:lstStyle/>
          <a:p>
            <a:fld id="{FF7F2546-EB6E-48EB-B02F-80676DFB14CF}" type="slidenum">
              <a:rPr lang="sv-SE" smtClean="0"/>
              <a:t>43</a:t>
            </a:fld>
            <a:endParaRPr lang="sv-SE" dirty="0"/>
          </a:p>
        </p:txBody>
      </p:sp>
    </p:spTree>
    <p:extLst>
      <p:ext uri="{BB962C8B-B14F-4D97-AF65-F5344CB8AC3E}">
        <p14:creationId xmlns:p14="http://schemas.microsoft.com/office/powerpoint/2010/main" val="3967433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Nu ska vi titta mer på praktisk tillämpning. </a:t>
            </a:r>
          </a:p>
          <a:p>
            <a:pPr eaLnBrk="1" hangingPunct="1">
              <a:spcBef>
                <a:spcPct val="0"/>
              </a:spcBef>
            </a:pPr>
            <a:endParaRPr lang="sv-SE" altLang="sv-SE" dirty="0"/>
          </a:p>
          <a:p>
            <a:pPr eaLnBrk="1" hangingPunct="1">
              <a:spcBef>
                <a:spcPct val="0"/>
              </a:spcBef>
            </a:pPr>
            <a:r>
              <a:rPr lang="sv-SE" altLang="sv-SE" dirty="0"/>
              <a:t>Och i det sammanhanget är det bra</a:t>
            </a:r>
            <a:r>
              <a:rPr lang="sv-SE" altLang="sv-SE" baseline="0" dirty="0"/>
              <a:t> att påminna sig om det vi pratade om tidigare, dvs att allt vi gör ska syfta till att vi når effekt i hanteringen. </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aseline="0" dirty="0"/>
              <a:t>……………………………..</a:t>
            </a:r>
          </a:p>
          <a:p>
            <a:pPr eaLnBrk="1" hangingPunct="1">
              <a:spcBef>
                <a:spcPct val="0"/>
              </a:spcBef>
            </a:pPr>
            <a:r>
              <a:rPr lang="sv-SE" altLang="sv-SE" baseline="0" dirty="0"/>
              <a:t>Till dig som utbildar:</a:t>
            </a:r>
          </a:p>
          <a:p>
            <a:pPr eaLnBrk="1" hangingPunct="1">
              <a:spcBef>
                <a:spcPct val="0"/>
              </a:spcBef>
            </a:pPr>
            <a:r>
              <a:rPr lang="sv-SE" altLang="sv-SE" baseline="0" dirty="0"/>
              <a:t>Utifrån gruppens behov repetera och återknyt till det som sas inledningsvis om fokus på effekt. Vi vill ju fokusera på vad som ska uppnås i hanteringen för att vi ska kunna vidta rätt åtgärder och styra våra samlade resurser så väl som möjligt.  </a:t>
            </a:r>
          </a:p>
          <a:p>
            <a:pPr eaLnBrk="1" hangingPunct="1">
              <a:spcBef>
                <a:spcPct val="0"/>
              </a:spcBef>
            </a:pPr>
            <a:endParaRPr lang="sv-SE" altLang="sv-SE" baseline="0" dirty="0"/>
          </a:p>
          <a:p>
            <a:pPr eaLnBrk="1" hangingPunct="1">
              <a:spcBef>
                <a:spcPct val="0"/>
              </a:spcBef>
            </a:pPr>
            <a:r>
              <a:rPr lang="sv-SE" altLang="sv-SE" baseline="0" dirty="0"/>
              <a:t>Se bilden tidigare i presentationen för detaljerat </a:t>
            </a:r>
            <a:r>
              <a:rPr lang="sv-SE" altLang="sv-SE" baseline="0" dirty="0" err="1"/>
              <a:t>talmanus</a:t>
            </a:r>
            <a:r>
              <a:rPr lang="sv-SE" altLang="sv-SE" baseline="0" dirty="0"/>
              <a:t>.</a:t>
            </a:r>
          </a:p>
          <a:p>
            <a:pPr eaLnBrk="1" hangingPunct="1">
              <a:spcBef>
                <a:spcPct val="0"/>
              </a:spcBef>
            </a:pPr>
            <a:endParaRPr lang="sv-SE" altLang="sv-SE" baseline="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44</a:t>
            </a:fld>
            <a:endParaRPr lang="sv-SE" dirty="0"/>
          </a:p>
        </p:txBody>
      </p:sp>
    </p:spTree>
    <p:extLst>
      <p:ext uri="{BB962C8B-B14F-4D97-AF65-F5344CB8AC3E}">
        <p14:creationId xmlns:p14="http://schemas.microsoft.com/office/powerpoint/2010/main" val="53778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dirty="0"/>
              <a:t>Samlade lägesbilder består av information från flera aktörers lägesbilder. De skapar överblick och gör det lättare att upprätthålla en helhetssyn. Den samlade lägesbilden kan ge uttryck åt perspektiv som inte nödvändigtvis delas av alla aktörer. Den ska inte ersätta aktörsspecifika lägesbilder utan fungerar som ett komplement på en annan detaljnivå.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Aktiviteter för att skapa samlad lägesbild kan genomföras i en inkluderande process där samtliga aktörer är aktiva, i en mindre grupp aktörer som stämmer av mot övriga aktörer, eller där en aktör tar en ledande roll och utför stora delar av arbetet med avstämningar med övriga aktörer.</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b="1" dirty="0"/>
              <a:t>Fördjupning: </a:t>
            </a:r>
            <a:r>
              <a:rPr lang="sv-SE" dirty="0"/>
              <a:t>Några av er har säkert använt begreppet Gemensam lägesbild, men det är problematiskt för att det för tankarna till att alla aktörer ska se på en samhällsstörning på samma sätt. Problematiken har varit att det har gett fel associationer att säga ”gemensam”, då har man istället valt begreppet samlad lägesbild för att ta höjd för att människor tolkar lägesbilder ur sitt eget perspektiv. En samlad lägesbild tar hänsyn till flera perspektiv än det egna, den visar på fler perspektiv. Sedan gör man ändå sina egna tolkningar.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45</a:t>
            </a:fld>
            <a:endParaRPr lang="sv-SE" dirty="0"/>
          </a:p>
        </p:txBody>
      </p:sp>
    </p:spTree>
    <p:extLst>
      <p:ext uri="{BB962C8B-B14F-4D97-AF65-F5344CB8AC3E}">
        <p14:creationId xmlns:p14="http://schemas.microsoft.com/office/powerpoint/2010/main" val="3935237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in er i grupper och ge exempel på när ni lyckats få fram en bra samlad lägesbild.</a:t>
            </a:r>
          </a:p>
          <a:p>
            <a:r>
              <a:rPr lang="sv-SE" dirty="0"/>
              <a:t>Reflektera och diskutera kring hur det gjordes och varför den blev bra.</a:t>
            </a:r>
          </a:p>
          <a:p>
            <a:r>
              <a:rPr lang="sv-SE" dirty="0"/>
              <a:t>Redovisa i storgrupp.</a:t>
            </a:r>
          </a:p>
          <a:p>
            <a:r>
              <a:rPr lang="sv-SE" dirty="0"/>
              <a:t>Visualisera gärna på blädderblock.</a:t>
            </a:r>
          </a:p>
          <a:p>
            <a:r>
              <a:rPr lang="sv-SE" baseline="0" dirty="0" smtClean="0"/>
              <a:t>……………………………………</a:t>
            </a:r>
            <a:endParaRPr lang="sv-SE" baseline="0" dirty="0"/>
          </a:p>
          <a:p>
            <a:r>
              <a:rPr lang="sv-SE" baseline="0" dirty="0"/>
              <a:t>Till dig som utbildar:</a:t>
            </a:r>
          </a:p>
          <a:p>
            <a:endParaRPr lang="sv-SE" baseline="0" dirty="0"/>
          </a:p>
          <a:p>
            <a:r>
              <a:rPr lang="sv-SE" u="sng" dirty="0"/>
              <a:t>Möjlig följdfråga:</a:t>
            </a:r>
          </a:p>
          <a:p>
            <a:r>
              <a:rPr lang="sv-SE" dirty="0"/>
              <a:t>En ytterligare</a:t>
            </a:r>
            <a:r>
              <a:rPr lang="sv-SE" baseline="0" dirty="0"/>
              <a:t> fråga att ställa här beroende på tid till förfogande är att fråga gruppen om de kan ge exempel på när de fått fram lägesbilder med ett integrerat kriskommunikationsperspektiv och när de inte fått det och vad det fått för konsekvenser för hanteringen.  </a:t>
            </a:r>
          </a:p>
          <a:p>
            <a:endParaRPr lang="sv-SE" baseline="0" dirty="0"/>
          </a:p>
          <a:p>
            <a:r>
              <a:rPr lang="sv-SE" baseline="0" dirty="0"/>
              <a:t>Syftet med frågan är att koppla till deltagarnas erfarenheter. </a:t>
            </a:r>
          </a:p>
          <a:p>
            <a:endParaRPr lang="sv-SE" baseline="0" dirty="0"/>
          </a:p>
          <a:p>
            <a:r>
              <a:rPr lang="sv-SE" baseline="0" dirty="0"/>
              <a:t>Är det möjligt att visa på ett konkret exempel på en samlad lägesbild där kommunikationsperspektivet är integrerat och den därmed bidragit till effektivare hantering är det en fördel. Använd gärna en sådan bild i presentationen. </a:t>
            </a:r>
          </a:p>
          <a:p>
            <a:endParaRPr lang="sv-SE" baseline="0" dirty="0"/>
          </a:p>
          <a:p>
            <a:r>
              <a:rPr lang="sv-SE" baseline="0" dirty="0"/>
              <a:t>Sen går passet vidare till att beskriva arbetsmetoden mer i detalj. </a:t>
            </a:r>
          </a:p>
        </p:txBody>
      </p:sp>
      <p:sp>
        <p:nvSpPr>
          <p:cNvPr id="4" name="Platshållare för bildnummer 3"/>
          <p:cNvSpPr>
            <a:spLocks noGrp="1"/>
          </p:cNvSpPr>
          <p:nvPr>
            <p:ph type="sldNum" sz="quarter" idx="5"/>
          </p:nvPr>
        </p:nvSpPr>
        <p:spPr/>
        <p:txBody>
          <a:bodyPr/>
          <a:lstStyle/>
          <a:p>
            <a:fld id="{FF7F2546-EB6E-48EB-B02F-80676DFB14CF}" type="slidenum">
              <a:rPr lang="sv-SE" smtClean="0"/>
              <a:t>46</a:t>
            </a:fld>
            <a:endParaRPr lang="sv-SE" dirty="0"/>
          </a:p>
        </p:txBody>
      </p:sp>
    </p:spTree>
    <p:extLst>
      <p:ext uri="{BB962C8B-B14F-4D97-AF65-F5344CB8AC3E}">
        <p14:creationId xmlns:p14="http://schemas.microsoft.com/office/powerpoint/2010/main" val="1785101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dirty="0"/>
              <a:t>I de </a:t>
            </a:r>
            <a:r>
              <a:rPr lang="sv-SE" dirty="0" err="1"/>
              <a:t>samverkansforum</a:t>
            </a:r>
            <a:r>
              <a:rPr lang="sv-SE" dirty="0"/>
              <a:t> som redan finns eller som är under uppbyggnad är det viktigt att diskutera frågan kring hur samlad lägesbild bör skapas.</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Frågan är särskilt viktig för de aktörer som har geografiskt områdesansvar eller sektorsansvar och som troligtvis kommer att ha någon form av koordinerande roll i ett arbete med samlad lägesbild. I de sammanhang där ett större antal aktörer bidrar till en lägesbild bör man ta fram händelsebeskrivningar på ett sådant sätt att onödig dubbelrapportering undviks. Det kan därför vara effektivt att en aktör (till exempel länsstyrelsen) bidrar med en första beskrivning som de övriga aktörerna sedan kan komplettera och vid behov vidareutveckla.</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Tänk på följande vid skapande av lägesbild som stöd för aktörsgemensam inriktning och samordning:</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 Se till att det finns ett tydligt syfte med att skapa en samlad lägesbild.</a:t>
            </a:r>
          </a:p>
          <a:p>
            <a:pPr eaLnBrk="1" fontAlgn="auto" hangingPunct="1">
              <a:spcBef>
                <a:spcPts val="0"/>
              </a:spcBef>
              <a:spcAft>
                <a:spcPts val="0"/>
              </a:spcAft>
              <a:defRPr/>
            </a:pPr>
            <a:r>
              <a:rPr lang="sv-SE" dirty="0"/>
              <a:t>• Se till att aktörerna aktivt bidrar till en helhetssyn.</a:t>
            </a:r>
          </a:p>
          <a:p>
            <a:pPr eaLnBrk="1" fontAlgn="auto" hangingPunct="1">
              <a:spcBef>
                <a:spcPts val="0"/>
              </a:spcBef>
              <a:spcAft>
                <a:spcPts val="0"/>
              </a:spcAft>
              <a:defRPr/>
            </a:pPr>
            <a:r>
              <a:rPr lang="sv-SE" dirty="0"/>
              <a:t>• Fokusera på att lyfta fram aspekter av särskild vikt för det aktörsgemensamma.</a:t>
            </a:r>
          </a:p>
          <a:p>
            <a:pPr eaLnBrk="1" fontAlgn="auto" hangingPunct="1">
              <a:spcBef>
                <a:spcPts val="0"/>
              </a:spcBef>
              <a:spcAft>
                <a:spcPts val="0"/>
              </a:spcAft>
              <a:defRPr/>
            </a:pPr>
            <a:r>
              <a:rPr lang="sv-SE" dirty="0"/>
              <a:t>• Undvik onödig dubbelrapportering från aktörerna.</a:t>
            </a:r>
          </a:p>
          <a:p>
            <a:pPr eaLnBrk="1" fontAlgn="auto" hangingPunct="1">
              <a:spcBef>
                <a:spcPts val="0"/>
              </a:spcBef>
              <a:spcAft>
                <a:spcPts val="0"/>
              </a:spcAft>
              <a:defRPr/>
            </a:pPr>
            <a:r>
              <a:rPr lang="sv-SE" dirty="0"/>
              <a:t>• Prioritera samövning av aktörerna för ett sådant gemensamt arbete</a:t>
            </a:r>
          </a:p>
        </p:txBody>
      </p:sp>
      <p:sp>
        <p:nvSpPr>
          <p:cNvPr id="4" name="Platshållare för bildnummer 3"/>
          <p:cNvSpPr>
            <a:spLocks noGrp="1"/>
          </p:cNvSpPr>
          <p:nvPr>
            <p:ph type="sldNum" sz="quarter" idx="5"/>
          </p:nvPr>
        </p:nvSpPr>
        <p:spPr/>
        <p:txBody>
          <a:bodyPr/>
          <a:lstStyle/>
          <a:p>
            <a:fld id="{FF7F2546-EB6E-48EB-B02F-80676DFB14CF}" type="slidenum">
              <a:rPr lang="sv-SE" smtClean="0"/>
              <a:t>47</a:t>
            </a:fld>
            <a:endParaRPr lang="sv-SE" dirty="0"/>
          </a:p>
        </p:txBody>
      </p:sp>
    </p:spTree>
    <p:extLst>
      <p:ext uri="{BB962C8B-B14F-4D97-AF65-F5344CB8AC3E}">
        <p14:creationId xmlns:p14="http://schemas.microsoft.com/office/powerpoint/2010/main" val="2236374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dirty="0"/>
              <a:t>Lägesanalys är en organiserad aktivitet som syftar till att underlätta nödvändiga bedömningar kring händelsen, dess </a:t>
            </a:r>
            <a:r>
              <a:rPr lang="sv-SE" dirty="0" smtClean="0"/>
              <a:t>konsekvenser </a:t>
            </a:r>
            <a:r>
              <a:rPr lang="sv-SE" dirty="0"/>
              <a:t>och samverkansbehov vid samhällsstörningar. Lägesanalysen kan genomföras både aktörsinternt och aktörsgemensamt. Materialet som ligger till grund för en lägesanalys är antingen en aktörsspecifik lägesbild, eller flera </a:t>
            </a:r>
            <a:r>
              <a:rPr lang="sv-SE" dirty="0" smtClean="0"/>
              <a:t>lägesbilder som </a:t>
            </a:r>
            <a:r>
              <a:rPr lang="sv-SE" dirty="0"/>
              <a:t>har strukturerats i en samlad lägesbild för aktörsgemensam inriktning och samordning.</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Det är av stor vikt att den enskilda aktören förstår att lägesanalys bör vara en </a:t>
            </a:r>
            <a:r>
              <a:rPr lang="sv-SE" b="1" dirty="0"/>
              <a:t>organiserad aktivitet</a:t>
            </a:r>
            <a:r>
              <a:rPr lang="sv-SE" dirty="0"/>
              <a:t> eftersom den syftar till att öka kvaliteten på den analys som genomförs med utgångspunkt i de lägesbilder som skapas. En lägesanalys förutsätter att aktörsspecifika lägesbilder finns tillgängliga. Syftet med lägesanalys är att se till att de involverade aktörerna tillämpar en helhetssyn och att de är proaktiva i sitt agerande.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Informationsinsamlingen får inte blir för omfattande. Involverade aktörer behöver därför vara noga med att kommunicera ett urval av information av hög kvalitet snarare än kvantitet. </a:t>
            </a:r>
          </a:p>
          <a:p>
            <a:pPr eaLnBrk="1" fontAlgn="auto" hangingPunct="1">
              <a:spcBef>
                <a:spcPts val="0"/>
              </a:spcBef>
              <a:spcAft>
                <a:spcPts val="0"/>
              </a:spcAf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en</a:t>
            </a:r>
            <a:r>
              <a:rPr lang="sv-SE" baseline="0" dirty="0"/>
              <a:t> fördjupning kring lägesbilder och informationsdelning se vidare i den digitala utbildningsmodulen på www.msb.se/samverkanledning och i boken </a:t>
            </a:r>
            <a:r>
              <a:rPr lang="sv-SE" b="0" dirty="0"/>
              <a:t>Lägesbilder : att skapa och analysera lägesbilder vid samhällsstörningar</a:t>
            </a:r>
          </a:p>
          <a:p>
            <a:pPr eaLnBrk="1" fontAlgn="auto" hangingPunct="1">
              <a:spcBef>
                <a:spcPts val="0"/>
              </a:spcBef>
              <a:spcAft>
                <a:spcPts val="0"/>
              </a:spcAft>
              <a:defRPr/>
            </a:pPr>
            <a:r>
              <a:rPr lang="sv-SE" b="0" baseline="0" dirty="0"/>
              <a:t>(MSB770). Boken går att ladda ner digitalt och beställa kostnadsfritt från MSB</a:t>
            </a:r>
            <a:r>
              <a:rPr lang="sv-SE" b="0" baseline="0" dirty="0" smtClean="0"/>
              <a:t>.</a:t>
            </a:r>
            <a:endParaRPr lang="sv-SE" baseline="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48</a:t>
            </a:fld>
            <a:endParaRPr lang="sv-SE" dirty="0"/>
          </a:p>
        </p:txBody>
      </p:sp>
    </p:spTree>
    <p:extLst>
      <p:ext uri="{BB962C8B-B14F-4D97-AF65-F5344CB8AC3E}">
        <p14:creationId xmlns:p14="http://schemas.microsoft.com/office/powerpoint/2010/main" val="3281087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49</a:t>
            </a:fld>
            <a:endParaRPr lang="sv-SE" dirty="0"/>
          </a:p>
        </p:txBody>
      </p:sp>
    </p:spTree>
    <p:extLst>
      <p:ext uri="{BB962C8B-B14F-4D97-AF65-F5344CB8AC3E}">
        <p14:creationId xmlns:p14="http://schemas.microsoft.com/office/powerpoint/2010/main" val="173233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xmlns="" id="{94947335-D73B-48F1-A123-B3B9A6DD0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tshållare för anteckningar 2">
            <a:extLst>
              <a:ext uri="{FF2B5EF4-FFF2-40B4-BE49-F238E27FC236}">
                <a16:creationId xmlns:a16="http://schemas.microsoft.com/office/drawing/2014/main" xmlns="" id="{321466A2-8600-4EE9-A2A8-826F83AF9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a:t>
            </a:r>
          </a:p>
          <a:p>
            <a:pPr>
              <a:spcBef>
                <a:spcPct val="0"/>
              </a:spcBef>
            </a:pPr>
            <a:r>
              <a:rPr lang="sv-SE" altLang="sv-SE" dirty="0"/>
              <a:t>Till dig som utbildar:</a:t>
            </a:r>
          </a:p>
          <a:p>
            <a:pPr>
              <a:spcBef>
                <a:spcPct val="0"/>
              </a:spcBef>
            </a:pPr>
            <a:endParaRPr lang="sv-SE" altLang="sv-SE" dirty="0"/>
          </a:p>
          <a:p>
            <a:pPr>
              <a:spcBef>
                <a:spcPct val="0"/>
              </a:spcBef>
            </a:pPr>
            <a:r>
              <a:rPr lang="sv-SE" altLang="sv-SE" dirty="0"/>
              <a:t>Utbildningsmodulen</a:t>
            </a:r>
            <a:r>
              <a:rPr lang="sv-SE" altLang="sv-SE" baseline="0" dirty="0"/>
              <a:t> och den föreslagna agendan bygger på att vi först repeterar och återknyter till de Gemensamma grunderna för samverkan och ledning vid samhällsstörningar, samt tittar på hur integrerad kriskommunikation passar in i Utgångspunkter, Sätt att tänka och Arbetssätt. </a:t>
            </a:r>
            <a:endParaRPr lang="sv-SE" altLang="sv-SE" dirty="0"/>
          </a:p>
          <a:p>
            <a:pPr>
              <a:spcBef>
                <a:spcPct val="0"/>
              </a:spcBef>
            </a:pPr>
            <a:endParaRPr lang="sv-SE" dirty="0"/>
          </a:p>
          <a:p>
            <a:pPr>
              <a:spcBef>
                <a:spcPct val="0"/>
              </a:spcBef>
            </a:pPr>
            <a:r>
              <a:rPr lang="sv-SE" dirty="0"/>
              <a:t>Beroende</a:t>
            </a:r>
            <a:r>
              <a:rPr lang="sv-SE" baseline="0" dirty="0"/>
              <a:t> på hur mycket tid du har till förfogande så kan du välja att korta ner eller förlänga de olika avsnitten, samt introducera exempel från egen verksamhet i delen som är fokuserad på praktisk tillämpning. Du kan även välja att låta deltagarna jobba med scenariot som är beskrivet i </a:t>
            </a:r>
          </a:p>
          <a:p>
            <a:pPr>
              <a:spcBef>
                <a:spcPct val="0"/>
              </a:spcBef>
            </a:pPr>
            <a:endParaRPr lang="sv-SE" baseline="0" dirty="0"/>
          </a:p>
          <a:p>
            <a:pPr>
              <a:spcBef>
                <a:spcPct val="0"/>
              </a:spcBef>
            </a:pPr>
            <a:r>
              <a:rPr lang="sv-SE" baseline="0" dirty="0"/>
              <a:t>De olika avsnitten i presentationen är markerade med tydliga avsnittsrubriker (bilder med mörkgrå bakgrund). </a:t>
            </a:r>
          </a:p>
          <a:p>
            <a:pPr>
              <a:spcBef>
                <a:spcPct val="0"/>
              </a:spcBef>
            </a:pPr>
            <a:endParaRPr lang="sv-SE" baseline="0" dirty="0"/>
          </a:p>
          <a:p>
            <a:pPr>
              <a:spcBef>
                <a:spcPct val="0"/>
              </a:spcBef>
            </a:pPr>
            <a:r>
              <a:rPr lang="sv-SE" baseline="0" dirty="0"/>
              <a:t>Det finns </a:t>
            </a:r>
            <a:r>
              <a:rPr lang="sv-SE" baseline="0" dirty="0" err="1"/>
              <a:t>talmanus</a:t>
            </a:r>
            <a:r>
              <a:rPr lang="sv-SE" baseline="0" dirty="0"/>
              <a:t> i anteckningssidorna till bilderna och i en del fall hittar du tips till dig som utbildar sist i anteckningarna under rubriken ”Till dig som utbildar:”. </a:t>
            </a:r>
          </a:p>
          <a:p>
            <a:pPr>
              <a:spcBef>
                <a:spcPct val="0"/>
              </a:spcBef>
            </a:pPr>
            <a:endParaRPr lang="sv-SE" baseline="0" dirty="0"/>
          </a:p>
          <a:p>
            <a:pPr>
              <a:spcBef>
                <a:spcPct val="0"/>
              </a:spcBef>
            </a:pPr>
            <a:r>
              <a:rPr lang="sv-SE" baseline="0" dirty="0"/>
              <a:t>Det kan också vara relevant att tipsa deltagarna om de </a:t>
            </a:r>
            <a:r>
              <a:rPr lang="sv-SE" baseline="0" dirty="0" err="1"/>
              <a:t>ppt</a:t>
            </a:r>
            <a:r>
              <a:rPr lang="sv-SE" baseline="0" dirty="0"/>
              <a:t>-presentationer som ytterligare beskriver de gemensamma grunderna för samverkan och ledning vid samhällsstörningar som finns tillgängliga på www.msb.se/samverkanledning samt den utbildningsmodul som är en fördjupning informationsdelning och lägesbild.</a:t>
            </a:r>
          </a:p>
          <a:p>
            <a:pPr>
              <a:spcBef>
                <a:spcPct val="0"/>
              </a:spcBef>
            </a:pPr>
            <a:endParaRPr lang="sv-SE" baseline="0" dirty="0"/>
          </a:p>
          <a:p>
            <a:pPr>
              <a:spcBef>
                <a:spcPct val="0"/>
              </a:spcBef>
            </a:pPr>
            <a:r>
              <a:rPr lang="sv-SE" baseline="0" dirty="0"/>
              <a:t>För att ytterligare främja deltagarnas lärande kan det vara bra att använda namnskyltar/bordsryttare om deltagarna inte känner varandra sedan tidigare eller du som utbildare inte kan allas namn. </a:t>
            </a:r>
            <a:endParaRPr lang="sv-SE" dirty="0"/>
          </a:p>
          <a:p>
            <a:pPr>
              <a:spcBef>
                <a:spcPct val="0"/>
              </a:spcBef>
            </a:pPr>
            <a:endParaRPr lang="sv-SE" altLang="sv-SE" dirty="0"/>
          </a:p>
        </p:txBody>
      </p:sp>
      <p:sp>
        <p:nvSpPr>
          <p:cNvPr id="12292" name="Platshållare för bildnummer 3">
            <a:extLst>
              <a:ext uri="{FF2B5EF4-FFF2-40B4-BE49-F238E27FC236}">
                <a16:creationId xmlns:a16="http://schemas.microsoft.com/office/drawing/2014/main" xmlns="" id="{EEDB95F8-B63F-4213-B36E-C4D4E6E14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E696923-2A2A-42E4-ADF2-75E85C6063C0}" type="slidenum">
              <a:rPr lang="sv-SE" altLang="sv-SE">
                <a:latin typeface="Calibri" panose="020F0502020204030204" pitchFamily="34" charset="0"/>
              </a:rPr>
              <a:pPr fontAlgn="base">
                <a:spcBef>
                  <a:spcPct val="0"/>
                </a:spcBef>
                <a:spcAft>
                  <a:spcPct val="0"/>
                </a:spcAft>
              </a:pPr>
              <a:t>5</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81328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Repetera att det är alla rollers och funktioners ansvar att vi integrerar det</a:t>
            </a:r>
            <a:r>
              <a:rPr lang="sv-SE" baseline="0" dirty="0" smtClean="0"/>
              <a:t> kommunikativa perspektivet från början.</a:t>
            </a:r>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50</a:t>
            </a:fld>
            <a:endParaRPr lang="sv-SE" dirty="0"/>
          </a:p>
        </p:txBody>
      </p:sp>
    </p:spTree>
    <p:extLst>
      <p:ext uri="{BB962C8B-B14F-4D97-AF65-F5344CB8AC3E}">
        <p14:creationId xmlns:p14="http://schemas.microsoft.com/office/powerpoint/2010/main" val="2185424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Repetera att detta är arbetsmetoden</a:t>
            </a:r>
            <a:r>
              <a:rPr lang="sv-SE" baseline="0" dirty="0"/>
              <a:t> för att integrera kriskommunikation och att det krävs </a:t>
            </a:r>
            <a:r>
              <a:rPr lang="sv-SE" sz="1200" dirty="0"/>
              <a:t>en uppfattning om vilka stegen i den aktörsgemensamma hanteringen är. (</a:t>
            </a:r>
            <a:r>
              <a:rPr lang="sv-SE" dirty="0"/>
              <a:t>Figur</a:t>
            </a:r>
            <a:r>
              <a:rPr lang="sv-SE" baseline="0" dirty="0"/>
              <a:t> 4 sidan 17.)</a:t>
            </a:r>
            <a:endParaRPr lang="sv-SE" dirty="0"/>
          </a:p>
          <a:p>
            <a:endParaRPr lang="sv-SE" sz="1200" dirty="0"/>
          </a:p>
          <a:p>
            <a:r>
              <a:rPr lang="sv-SE" sz="1200" b="1" dirty="0"/>
              <a:t>Nu kommer vi att gå igenom</a:t>
            </a:r>
            <a:r>
              <a:rPr lang="sv-SE" sz="1200" b="1" baseline="0" dirty="0"/>
              <a:t> de olika stegen var för sig och fördjupa oss i mål och syfte samt vad som sker i varje steg för att vi ska nå effekt i hanteringen. </a:t>
            </a:r>
            <a:endParaRPr lang="sv-SE" sz="1200" b="1" dirty="0"/>
          </a:p>
          <a:p>
            <a:r>
              <a:rPr lang="sv-SE" sz="1200" dirty="0"/>
              <a:t>Arbetssätten</a:t>
            </a:r>
            <a:r>
              <a:rPr lang="sv-SE" sz="1200" baseline="0" dirty="0"/>
              <a:t> beskrivs i detalj i Vägledningen i avsnittet ”Arbetssätt” sid 23-43. </a:t>
            </a:r>
          </a:p>
          <a:p>
            <a:r>
              <a:rPr lang="sv-SE" sz="1200" baseline="0" dirty="0"/>
              <a:t>Här beskrivs för varje steg:</a:t>
            </a:r>
          </a:p>
          <a:p>
            <a:r>
              <a:rPr lang="sv-SE" sz="1200" baseline="0" dirty="0"/>
              <a:t>VAD – syftet med arbetet i varje steg</a:t>
            </a:r>
          </a:p>
          <a:p>
            <a:r>
              <a:rPr lang="sv-SE" sz="1200" baseline="0" dirty="0"/>
              <a:t>VEM – Utbytet mellan det aktörsgemensamma och det aktörsspecifika arbetet i varje steg.</a:t>
            </a:r>
          </a:p>
          <a:p>
            <a:r>
              <a:rPr lang="sv-SE" sz="1200" baseline="0" dirty="0"/>
              <a:t>HUR – konkret stöd för hur kommunikationsaspekterna integreras i steg 1 och 2 och samordning uppnås i steg 3 och 4. </a:t>
            </a:r>
          </a:p>
          <a:p>
            <a:endParaRPr lang="sv-SE" sz="1200" dirty="0"/>
          </a:p>
          <a:p>
            <a:r>
              <a:rPr lang="sv-SE" sz="1200" dirty="0"/>
              <a:t>Förenklat kan en hantering delas upp i </a:t>
            </a:r>
            <a:r>
              <a:rPr lang="sv-SE" sz="1200" i="1" dirty="0"/>
              <a:t>fyra grundläggande steg </a:t>
            </a:r>
            <a:r>
              <a:rPr lang="sv-SE" sz="1200" dirty="0"/>
              <a:t>som går att gruppera i </a:t>
            </a:r>
            <a:r>
              <a:rPr lang="sv-SE" sz="1200" i="1" dirty="0"/>
              <a:t>två principiella delar </a:t>
            </a:r>
          </a:p>
          <a:p>
            <a:pPr marL="171450" indent="-171450">
              <a:buFont typeface="Arial" panose="020B0604020202020204" pitchFamily="34" charset="0"/>
              <a:buChar char="•"/>
            </a:pPr>
            <a:r>
              <a:rPr lang="sv-SE" sz="1200" dirty="0"/>
              <a:t>Ett </a:t>
            </a:r>
            <a:r>
              <a:rPr lang="sv-SE" sz="1200" i="1" dirty="0"/>
              <a:t>bedömnings- och inriktningsarbete (steg 1 och 2) </a:t>
            </a:r>
            <a:r>
              <a:rPr lang="sv-SE" sz="1200" dirty="0"/>
              <a:t>som identifierar de prioriterade behoven och visar vägen mot gemensamma mål för hanteringen. Kriskommunikation bör utgöra en integrerad del av detta arbete.</a:t>
            </a:r>
          </a:p>
          <a:p>
            <a:pPr marL="171450" indent="-171450">
              <a:buFont typeface="Arial" panose="020B0604020202020204" pitchFamily="34" charset="0"/>
              <a:buChar char="•"/>
            </a:pPr>
            <a:r>
              <a:rPr lang="sv-SE" sz="1200" dirty="0"/>
              <a:t>Ett </a:t>
            </a:r>
            <a:r>
              <a:rPr lang="sv-SE" sz="1200" i="1" dirty="0"/>
              <a:t>åtgärdsarbete (steg 3 och 4) </a:t>
            </a:r>
            <a:r>
              <a:rPr lang="sv-SE" sz="1200" dirty="0"/>
              <a:t>som omsätter inriktningen till konkreta åtgärder inför genomförandet, och som säkerställer samordning under genomförandet. Kriskommunikation utgör oftast ett av flera områden som kräver åtgärder.</a:t>
            </a:r>
          </a:p>
          <a:p>
            <a:endParaRPr lang="sv-SE" sz="1200" dirty="0"/>
          </a:p>
          <a:p>
            <a:r>
              <a:rPr lang="sv-SE" sz="1200" dirty="0"/>
              <a:t>Arbetsinsatsen i respektive steg beror på förutsättningarna. I en avgränsad händelse eller om det är bråttom kan stegen beröras mycket snabbt. En komplex och utdragen händelse kräver ett mer omfattande arbete och ett antal varv genom stegen. Oftast fördjupas arbetet successivt.</a:t>
            </a:r>
          </a:p>
          <a:p>
            <a:endParaRPr lang="sv-SE" sz="1200" dirty="0"/>
          </a:p>
          <a:p>
            <a:r>
              <a:rPr lang="sv-SE" sz="1200" dirty="0"/>
              <a:t>Nu tar vi ett</a:t>
            </a:r>
            <a:r>
              <a:rPr lang="sv-SE" sz="1200" baseline="0" dirty="0"/>
              <a:t> steg i taget. </a:t>
            </a:r>
            <a:endParaRPr lang="sv-SE" sz="1200" dirty="0"/>
          </a:p>
          <a:p>
            <a:r>
              <a:rPr lang="sv-SE" sz="1200" i="1" dirty="0"/>
              <a:t>……………………………………</a:t>
            </a:r>
          </a:p>
          <a:p>
            <a:r>
              <a:rPr lang="sv-SE" sz="1200" i="0" dirty="0"/>
              <a:t>Till dig som utbildar: Här nedan hittar</a:t>
            </a:r>
            <a:r>
              <a:rPr lang="sv-SE" sz="1200" i="0" baseline="0" dirty="0"/>
              <a:t> du </a:t>
            </a:r>
            <a:r>
              <a:rPr lang="sv-SE" sz="1200" i="0" dirty="0"/>
              <a:t>bakgrunds-</a:t>
            </a:r>
            <a:r>
              <a:rPr lang="sv-SE" sz="1200" i="0" baseline="0" dirty="0"/>
              <a:t> och referensmaterial för dig.</a:t>
            </a:r>
            <a:endParaRPr lang="sv-SE" sz="1200" i="0" dirty="0"/>
          </a:p>
          <a:p>
            <a:endParaRPr lang="sv-SE" sz="1200" i="0" dirty="0"/>
          </a:p>
          <a:p>
            <a:r>
              <a:rPr lang="sv-SE" sz="1200" i="1" dirty="0"/>
              <a:t>Här följer detaljerad</a:t>
            </a:r>
            <a:r>
              <a:rPr lang="sv-SE" sz="1200" i="1" baseline="0" dirty="0"/>
              <a:t> beskrivning för varje steg som referensmaterial:</a:t>
            </a:r>
            <a:endParaRPr lang="sv-SE" sz="1200" i="1" dirty="0"/>
          </a:p>
          <a:p>
            <a:r>
              <a:rPr lang="sv-SE" sz="1200" b="1" i="1" dirty="0"/>
              <a:t>1. </a:t>
            </a:r>
            <a:r>
              <a:rPr lang="sv-SE" sz="1200" b="1" dirty="0"/>
              <a:t>Bedömnings- och inriktningsarbete</a:t>
            </a:r>
          </a:p>
          <a:p>
            <a:r>
              <a:rPr lang="sv-SE" sz="1200" dirty="0"/>
              <a:t>1) Att </a:t>
            </a:r>
            <a:r>
              <a:rPr lang="sv-SE" sz="1200" b="1" i="1" dirty="0"/>
              <a:t>bedöma situationen </a:t>
            </a:r>
            <a:r>
              <a:rPr lang="sv-SE" sz="1200" dirty="0"/>
              <a:t>handlar om att skapa överblick och förståelse för vad som sker och kan komma att ske. Utifrån det kan aktörerna identifiera och </a:t>
            </a:r>
            <a:r>
              <a:rPr lang="sv-SE" sz="1200" b="1" i="1" dirty="0"/>
              <a:t>prioritera behov</a:t>
            </a:r>
            <a:r>
              <a:rPr lang="sv-SE" sz="1200" dirty="0"/>
              <a:t>. Resultatet sammanställs i en samlad lägesbild. Utöver lägesbilden finns ofta olika typer av fördjupade underlag och analyser, exempelvis för kriskommunikationsarbetet.</a:t>
            </a:r>
          </a:p>
          <a:p>
            <a:r>
              <a:rPr lang="sv-SE" sz="1200" dirty="0"/>
              <a:t>2) Den samlade lägesbilden, särskilt de prioriterade behoven, är utgångspunkt för arbetet med att föreslå och </a:t>
            </a:r>
            <a:r>
              <a:rPr lang="sv-SE" sz="1200" b="1" i="1" dirty="0"/>
              <a:t>träffa överenskommelse om aktörsgemensam inriktning och samordning</a:t>
            </a:r>
            <a:r>
              <a:rPr lang="sv-SE" sz="1200" dirty="0"/>
              <a:t>. Exempelvis sätter aktörerna mål som klargör vad de ska uppnå i arbetet. För att tydligare styra de tillgängliga resurserna behöver aktörerna ofta också bryta ned målen till delmål och fördela ansvar för det fortsatta arbetet med åtgärder. Arbetet i detta steg säkerställer att aktörernas hantering som helhet svarar mot de samlade behoven i samhället. Resultatet sammanställs i en överenskommelse om aktörsgemensam inriktning och samordning.</a:t>
            </a:r>
          </a:p>
          <a:p>
            <a:endParaRPr lang="sv-SE" sz="1200" dirty="0"/>
          </a:p>
          <a:p>
            <a:r>
              <a:rPr lang="sv-SE" sz="1200" dirty="0"/>
              <a:t>Att kommunikationsperspektivet är integrerat i bedömnings- och inriktningsarbetet innebär i stort att:</a:t>
            </a:r>
          </a:p>
          <a:p>
            <a:r>
              <a:rPr lang="sv-SE" sz="1200" dirty="0"/>
              <a:t>Bedömningen av situationen inkluderar människors upplevelser, reaktioner, frågeställningar och behov samt mediers rapportering. Detta ger ett mervärde. Händelseutvecklingen påverkar människors kommunikationsbehov. Samtidigt kan människors och mediers agerande få påverkan på samma händelseutveckling.</a:t>
            </a:r>
          </a:p>
          <a:p>
            <a:r>
              <a:rPr lang="sv-SE" sz="1200" dirty="0"/>
              <a:t>Överenskommelsen om aktörsgemensam inriktning och samordning innefattar det kommunikativa perspektivet, exempelvis i de gemensamma målen. Mål som inkluderar kommunikationsperspektivet ger en mer komplett bild av vad som ska uppnås och bättre styrning av tillgängliga resurser. </a:t>
            </a:r>
          </a:p>
          <a:p>
            <a:endParaRPr lang="sv-SE" sz="1200" dirty="0"/>
          </a:p>
          <a:p>
            <a:r>
              <a:rPr lang="sv-SE" sz="1200" dirty="0"/>
              <a:t>Ett integrerat arbetssätt i bedömnings- och inriktningsarbetet ger alltså en aktörsgemensam inriktning och samordning som sätter ramarna för hela hanteringen och ger en gemensam utgångspunkt. Figuren nedan illustrerar det integrerade arbetssättet med en fläta som signalerar att kriskommunikationsarbetet och övrig hantering bör bedrivas samlat.</a:t>
            </a:r>
          </a:p>
          <a:p>
            <a:r>
              <a:rPr lang="sv-SE" sz="1200" dirty="0"/>
              <a:t>För att åstadkomma detta bör samordningen av kriskommunikations-frågorna under bedömnings- och inriktningsarbetet uppnås genom de samverkansrutiner som finns för hanteringen som helhet. Om kommunikatörerna arbetar separat med att bedöma situationen, göra prioriteringar och sätta mål finns risk att samsyn kring de viktigaste frågorna uteblir, eller att aktörerna missar viktiga frågor i hanteringen.</a:t>
            </a:r>
          </a:p>
          <a:p>
            <a:endParaRPr lang="sv-SE" dirty="0"/>
          </a:p>
          <a:p>
            <a:r>
              <a:rPr lang="sv-SE" b="1" dirty="0"/>
              <a:t>2. </a:t>
            </a:r>
            <a:r>
              <a:rPr lang="sv-SE" sz="1200" b="1" dirty="0"/>
              <a:t>Åtgärdsarbete</a:t>
            </a:r>
          </a:p>
          <a:p>
            <a:r>
              <a:rPr lang="sv-SE" sz="1200" dirty="0"/>
              <a:t>3) Överenskommelsen, framför allt delmålen, vägleder aktörerna i arbetet med att </a:t>
            </a:r>
            <a:r>
              <a:rPr lang="sv-SE" sz="1200" b="1" i="1" dirty="0"/>
              <a:t>konkretisera och planera åtgärder</a:t>
            </a:r>
            <a:r>
              <a:rPr lang="sv-SE" sz="1200" dirty="0"/>
              <a:t>. Åtgärdsarbetet kan handla om kriskommunikationsåtgärder men även andra typer av åtgärder. Resultatet för kriskommunikationsarbetet kan summeras i en aktörsgemensam plan för kriskommunikationsåtgärder.</a:t>
            </a:r>
          </a:p>
          <a:p>
            <a:r>
              <a:rPr lang="sv-SE" sz="1200" dirty="0"/>
              <a:t>4) Planerna för respektive åtgärdsområde skapar förutsättningar för att kunna </a:t>
            </a:r>
            <a:r>
              <a:rPr lang="sv-SE" sz="1200" b="1" i="1" dirty="0"/>
              <a:t>genomföra åtgärder </a:t>
            </a:r>
            <a:r>
              <a:rPr lang="sv-SE" sz="1200" dirty="0"/>
              <a:t>med önskad effekt. Under genom-förandet stämmer aktörerna löpande av arbetet och fångar upp akuta samordningsbehov samt behov av revidering av planen.</a:t>
            </a:r>
          </a:p>
          <a:p>
            <a:endParaRPr lang="sv-SE" sz="1200" dirty="0"/>
          </a:p>
          <a:p>
            <a:r>
              <a:rPr lang="sv-SE" sz="1200" dirty="0"/>
              <a:t>Med överenskommelsen om aktörsgemensam inriktning och samordning som grund sker konkretisering, planering och genomförande av olika typer av åtgärder. Vid en omfattande samhällsstörning kan åtgärdsarbetet behöva genomföras inom olika områden, där kriskommunikation utgör ett. Exempel på andra områden kan vara krisstödsverksamhet eller röjning av vägar efter en storm. Figuren illustrerar detta genom att flätan övergår i flera spår som symboliserar olika åtgärdsområden. Konkretisering, planering och genomförande av åtgärder behöver ske i varje spår. </a:t>
            </a:r>
          </a:p>
          <a:p>
            <a:endParaRPr lang="sv-SE" sz="1200" dirty="0"/>
          </a:p>
          <a:p>
            <a:r>
              <a:rPr lang="sv-SE" sz="1200" dirty="0"/>
              <a:t>Utifrån överenskommelsen kan åtgärdsarbetet för kriskommunikation i första hand hanteras av kommunikatörer från ansvariga aktörer och samordning ske genom kommunikationssamverkan. Arbetet sker dock inte isolerat i de olika spåren. Det kräver en löpande dialog mellan kommunikatörer, sakkunniga och andra funktioner i hanteringen. Exempelvis kan kommunikatörer behöva ta del av arbetet i andra åtgärdsområden, för att fånga upp aspekter som kan få betydelse för kriskommunikationsarbetet. </a:t>
            </a:r>
          </a:p>
          <a:p>
            <a:endParaRPr lang="sv-SE" dirty="0"/>
          </a:p>
          <a:p>
            <a:r>
              <a:rPr lang="sv-SE" sz="1200" dirty="0"/>
              <a:t>Figuren är såklart en förenkling som beskriver verkligheten som mer fyrkantig än den är. Arbetet med kriskommunikation kommer behöva vara dynamiskt och flexibelt och pågå i de olika stegen parallellt. Figuren ger ändå en värdefullt struktur för beskrivningen av hur kommunikationsperspektivet kan integreras i de olika delarna av en aktörsgemensam hantering. </a:t>
            </a:r>
          </a:p>
          <a:p>
            <a:endParaRPr lang="sv-SE" sz="1200" dirty="0"/>
          </a:p>
          <a:p>
            <a:r>
              <a:rPr lang="sv-SE" sz="1200" b="1" i="1" dirty="0"/>
              <a:t>Fördjupning:</a:t>
            </a:r>
          </a:p>
          <a:p>
            <a:r>
              <a:rPr lang="sv-SE" sz="1200" i="1" dirty="0"/>
              <a:t>STEGEN BYGGER PÅ DE GEMENSAMMA GRUNDERNA</a:t>
            </a:r>
          </a:p>
          <a:p>
            <a:r>
              <a:rPr lang="sv-SE" sz="1200" i="1" dirty="0"/>
              <a:t>De steg i hanteringen som illustreras i figur 4 på föregående sida är baserade på helhetsmetoden i de gemensamma grunderna.</a:t>
            </a:r>
          </a:p>
          <a:p>
            <a:r>
              <a:rPr lang="sv-SE" sz="1200" i="1" dirty="0"/>
              <a:t>Helhetsmetoden är en analysmodell för aktörsgemensam hantering. Den används här som en utgångspunkt för att beskriva hur kriskommunikation kan integreras i hanteringen som helhet.* Eftersom denna vägledning behandlar hela arbetsprocessen, inklusive genomförandet, har modellen en lite annan utformning: </a:t>
            </a:r>
          </a:p>
          <a:p>
            <a:r>
              <a:rPr lang="sv-SE" sz="1200" i="1" dirty="0"/>
              <a:t>Bedöma situationen och prioritera behov motsvarar helhetsmetodens steg 1 och 2 (tolka skeendet och identifiera hjälp- och åtgärdsbehov). </a:t>
            </a:r>
          </a:p>
          <a:p>
            <a:r>
              <a:rPr lang="sv-SE" sz="1200" i="1" dirty="0"/>
              <a:t>Träffa överenskommelse om aktörsgemensam inriktning och samordning motsvarar helhetsmetodens steg 3 (analysera gemensam hantering). </a:t>
            </a:r>
          </a:p>
          <a:p>
            <a:r>
              <a:rPr lang="sv-SE" sz="1200" i="1" dirty="0"/>
              <a:t>Konkretisera och planera åtgärder motsvarar helhetsmetodens steg 4 (utöva inflytande). </a:t>
            </a:r>
          </a:p>
          <a:p>
            <a:r>
              <a:rPr lang="sv-SE" sz="1200" i="1" dirty="0"/>
              <a:t>Genomförandesteget finns inte i helhetsmetoden då den är ett analysverktyg.</a:t>
            </a:r>
          </a:p>
          <a:p>
            <a:endParaRPr lang="sv-SE" sz="1200" i="1" dirty="0"/>
          </a:p>
          <a:p>
            <a:r>
              <a:rPr lang="sv-SE" sz="1200" i="1" dirty="0"/>
              <a:t>De flesta modeller för hantering av samhällsstörningar är baserade på ungefär samma steg. Beskrivningarna i den här vägledningen kan därför översättas till aktuellt aktörsgemensamt sammanhang eller existerande planer i egen organisation.</a:t>
            </a:r>
            <a:endParaRPr lang="sv-SE" i="1"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51</a:t>
            </a:fld>
            <a:endParaRPr lang="sv-SE" dirty="0"/>
          </a:p>
        </p:txBody>
      </p:sp>
    </p:spTree>
    <p:extLst>
      <p:ext uri="{BB962C8B-B14F-4D97-AF65-F5344CB8AC3E}">
        <p14:creationId xmlns:p14="http://schemas.microsoft.com/office/powerpoint/2010/main" val="2369948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återupprepar vad skillnaden är när vi arbetar med integrerad kriskommunikation</a:t>
            </a:r>
            <a:r>
              <a:rPr lang="sv-SE" baseline="0" dirty="0"/>
              <a:t> för att sammanfatta och repetera vad vi pratat om och varför vi gör det.</a:t>
            </a: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52</a:t>
            </a:fld>
            <a:endParaRPr lang="sv-SE" dirty="0"/>
          </a:p>
        </p:txBody>
      </p:sp>
    </p:spTree>
    <p:extLst>
      <p:ext uri="{BB962C8B-B14F-4D97-AF65-F5344CB8AC3E}">
        <p14:creationId xmlns:p14="http://schemas.microsoft.com/office/powerpoint/2010/main" val="766816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in i grupper och diskutera: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bg1"/>
                </a:solidFill>
              </a:rPr>
              <a:t>Visa arbetsmetoden (hela cirkeln)</a:t>
            </a:r>
            <a:r>
              <a:rPr lang="sv-SE" sz="1200" kern="1200" baseline="0" dirty="0">
                <a:solidFill>
                  <a:schemeClr val="bg1"/>
                </a:solidFill>
              </a:rPr>
              <a:t> </a:t>
            </a:r>
            <a:r>
              <a:rPr lang="sv-SE" sz="1200" kern="1200" dirty="0">
                <a:solidFill>
                  <a:schemeClr val="bg1"/>
                </a:solidFill>
              </a:rPr>
              <a:t>på skärmen,</a:t>
            </a:r>
            <a:r>
              <a:rPr lang="sv-SE" sz="1200" kern="1200" baseline="0" dirty="0">
                <a:solidFill>
                  <a:schemeClr val="bg1"/>
                </a:solidFill>
              </a:rPr>
              <a:t> eller dela ut utskrifter till deltagarna, eller rita cirklar med 4 steg på blädderblock/</a:t>
            </a:r>
            <a:r>
              <a:rPr lang="sv-SE" sz="1200" kern="1200" baseline="0" dirty="0" err="1">
                <a:solidFill>
                  <a:schemeClr val="bg1"/>
                </a:solidFill>
              </a:rPr>
              <a:t>whiteboard</a:t>
            </a:r>
            <a:r>
              <a:rPr lang="sv-SE" sz="1200" kern="1200" baseline="0" dirty="0">
                <a:solidFill>
                  <a:schemeClr val="bg1"/>
                </a:solidFill>
              </a:rPr>
              <a:t>. </a:t>
            </a:r>
            <a:endParaRPr lang="sv-SE" sz="1200" kern="1200" baseline="0" dirty="0" smtClean="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smtClean="0">
                <a:solidFill>
                  <a:schemeClr val="bg1"/>
                </a:solidFill>
              </a:rPr>
              <a:t>Be </a:t>
            </a:r>
            <a:r>
              <a:rPr lang="sv-SE" sz="1200" kern="1200" dirty="0">
                <a:solidFill>
                  <a:schemeClr val="bg1"/>
                </a:solidFill>
              </a:rPr>
              <a:t>dem diskutera och redovisa</a:t>
            </a:r>
            <a:r>
              <a:rPr lang="sv-SE" sz="1200" kern="1200" baseline="0" dirty="0">
                <a:solidFill>
                  <a:schemeClr val="bg1"/>
                </a:solidFill>
              </a:rPr>
              <a:t> </a:t>
            </a:r>
            <a:r>
              <a:rPr lang="sv-SE" sz="1200" kern="1200" dirty="0">
                <a:solidFill>
                  <a:schemeClr val="bg1"/>
                </a:solidFill>
              </a:rPr>
              <a:t>exempel på vad det är olika roller gör i varje ”tårtbit” för att integrera det kommunikativa perspektivet. </a:t>
            </a:r>
          </a:p>
          <a:p>
            <a:pPr marL="171450" indent="-171450">
              <a:buFont typeface="Arial" panose="020B0604020202020204" pitchFamily="34" charset="0"/>
              <a:buChar char="•"/>
            </a:pPr>
            <a:r>
              <a:rPr lang="sv-SE" dirty="0" smtClean="0"/>
              <a:t>Redovisa </a:t>
            </a:r>
            <a:r>
              <a:rPr lang="sv-SE" dirty="0"/>
              <a:t>i storgrupp. Visualisera</a:t>
            </a:r>
            <a:r>
              <a:rPr lang="sv-SE" baseline="0" dirty="0"/>
              <a:t> gärna på </a:t>
            </a:r>
            <a:r>
              <a:rPr lang="sv-SE" baseline="0" dirty="0" err="1"/>
              <a:t>whiteboard</a:t>
            </a:r>
            <a:r>
              <a:rPr lang="sv-SE" baseline="0" dirty="0"/>
              <a:t> eller blädderblock. </a:t>
            </a:r>
          </a:p>
          <a:p>
            <a:r>
              <a:rPr lang="sv-SE" baseline="0" dirty="0" smtClean="0"/>
              <a:t>…………………………………….</a:t>
            </a:r>
            <a:endParaRPr lang="sv-SE" baseline="0" dirty="0"/>
          </a:p>
          <a:p>
            <a:r>
              <a:rPr lang="sv-SE" baseline="0" dirty="0"/>
              <a:t>Till dig som utbildar:</a:t>
            </a:r>
          </a:p>
          <a:p>
            <a:r>
              <a:rPr lang="sv-SE" baseline="0" dirty="0"/>
              <a:t>Syftet med diskussionsfrågan är att återknyta till tidigare reflektioner kring att det är alla rollers ansvar att integrera kommunikationen och att de samspelar i hanteringen. Nu vill vi börja prata om vad de olika rollerna faktiskt gör i de olika stegen. Vilka informationsbehov finns som andra roller och funktioner kan ha svar på. Vilka leveranser görs mellan roller och funktioner</a:t>
            </a:r>
            <a:r>
              <a:rPr lang="sv-SE" baseline="0" dirty="0" smtClean="0"/>
              <a:t>?</a:t>
            </a:r>
          </a:p>
          <a:p>
            <a:r>
              <a:rPr lang="sv-SE" baseline="0" dirty="0" smtClean="0"/>
              <a:t>Ref </a:t>
            </a:r>
            <a:r>
              <a:rPr lang="sv-SE" baseline="0" dirty="0" err="1" smtClean="0"/>
              <a:t>slide</a:t>
            </a:r>
            <a:r>
              <a:rPr lang="sv-SE" baseline="0" dirty="0" smtClean="0"/>
              <a:t> 50 - I såväl bedömnings- och inriktningsarbete som i åtgärdsarbetet kan det exempelvis finnas följande roller och funktioner: </a:t>
            </a:r>
          </a:p>
          <a:p>
            <a:pPr marL="171450" indent="-171450">
              <a:buFont typeface="Arial" panose="020B0604020202020204" pitchFamily="34" charset="0"/>
              <a:buChar char="•"/>
            </a:pPr>
            <a:r>
              <a:rPr lang="sv-SE" baseline="0" dirty="0" smtClean="0"/>
              <a:t>Beslutsfattare</a:t>
            </a:r>
          </a:p>
          <a:p>
            <a:pPr marL="171450" indent="-171450">
              <a:buFont typeface="Arial" panose="020B0604020202020204" pitchFamily="34" charset="0"/>
              <a:buChar char="•"/>
            </a:pPr>
            <a:r>
              <a:rPr lang="sv-SE" baseline="0" dirty="0" smtClean="0"/>
              <a:t>Kommunikatörer</a:t>
            </a:r>
          </a:p>
          <a:p>
            <a:pPr marL="171450" indent="-171450">
              <a:buFont typeface="Arial" panose="020B0604020202020204" pitchFamily="34" charset="0"/>
              <a:buChar char="•"/>
            </a:pPr>
            <a:r>
              <a:rPr lang="sv-SE" baseline="0" dirty="0" smtClean="0"/>
              <a:t>De som bedriver analysarbete</a:t>
            </a:r>
          </a:p>
          <a:p>
            <a:pPr marL="171450" indent="-171450">
              <a:buFont typeface="Arial" panose="020B0604020202020204" pitchFamily="34" charset="0"/>
              <a:buChar char="•"/>
            </a:pPr>
            <a:r>
              <a:rPr lang="sv-SE" baseline="0" dirty="0" smtClean="0"/>
              <a:t>De som leder samverkansmöten och arbetsgrupper</a:t>
            </a:r>
          </a:p>
          <a:p>
            <a:pPr marL="171450" indent="-171450">
              <a:buFont typeface="Arial" panose="020B0604020202020204" pitchFamily="34" charset="0"/>
              <a:buChar char="•"/>
            </a:pPr>
            <a:r>
              <a:rPr lang="sv-SE" baseline="0" dirty="0" smtClean="0"/>
              <a:t>Förmågebyggare</a:t>
            </a:r>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53</a:t>
            </a:fld>
            <a:endParaRPr lang="sv-SE" dirty="0"/>
          </a:p>
        </p:txBody>
      </p:sp>
    </p:spTree>
    <p:extLst>
      <p:ext uri="{BB962C8B-B14F-4D97-AF65-F5344CB8AC3E}">
        <p14:creationId xmlns:p14="http://schemas.microsoft.com/office/powerpoint/2010/main" val="3933013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Vi ger oss nu in i det första steget: Bedöma situationen och prioritera behov.</a:t>
            </a:r>
          </a:p>
          <a:p>
            <a:endParaRPr lang="sv-SE" sz="1200" dirty="0"/>
          </a:p>
          <a:p>
            <a:r>
              <a:rPr lang="sv-SE" sz="1200" dirty="0"/>
              <a:t>Bedömningen av situationen görs först. Det ger överblick och förståelse för vad som sker och kan komma att ske. Baserat på det kan aktörerna bilda sig en uppfattning om vilka behov som bör prioriteras, inklusive kommunikationsbehov. Prioriteringen visar de viktigaste frågorna som kriskommunikationen ska stödja:</a:t>
            </a:r>
          </a:p>
          <a:p>
            <a:endParaRPr lang="sv-SE" sz="1200" dirty="0"/>
          </a:p>
          <a:p>
            <a:r>
              <a:rPr lang="sv-SE" sz="1200" b="1" i="1" dirty="0"/>
              <a:t>Fakta </a:t>
            </a:r>
            <a:r>
              <a:rPr lang="sv-SE" sz="1200" dirty="0"/>
              <a:t>i situationen, alltså den information som är bekräftad.</a:t>
            </a:r>
          </a:p>
          <a:p>
            <a:r>
              <a:rPr lang="sv-SE" sz="1200" b="1" i="1" dirty="0"/>
              <a:t>Antaganden </a:t>
            </a:r>
            <a:r>
              <a:rPr lang="sv-SE" sz="1200" dirty="0"/>
              <a:t>om situationen och hur den kan utvecklas; detta för att skapa handlingsutrymme i en situation där mycket kan vara oklart.</a:t>
            </a:r>
          </a:p>
          <a:p>
            <a:endParaRPr lang="sv-SE" sz="1200" dirty="0"/>
          </a:p>
          <a:p>
            <a:r>
              <a:rPr lang="sv-SE" sz="1200" dirty="0"/>
              <a:t>Det är genom bedömningen som aktörerna kan få en uppfattning om vilken betydelse kriskommunikation har eller kan komma att få i hanteringen. Kommunikationsperspektivet måste därför alltid finnas med från början. </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54</a:t>
            </a:fld>
            <a:endParaRPr lang="sv-SE" dirty="0"/>
          </a:p>
        </p:txBody>
      </p:sp>
    </p:spTree>
    <p:extLst>
      <p:ext uri="{BB962C8B-B14F-4D97-AF65-F5344CB8AC3E}">
        <p14:creationId xmlns:p14="http://schemas.microsoft.com/office/powerpoint/2010/main" val="3691229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Hur går det då till?</a:t>
            </a:r>
          </a:p>
          <a:p>
            <a:endParaRPr lang="sv-SE" sz="1100" dirty="0"/>
          </a:p>
          <a:p>
            <a:r>
              <a:rPr lang="sv-SE" sz="1100" dirty="0"/>
              <a:t>På dessa sidor i Vägledningen finns användbara</a:t>
            </a:r>
            <a:r>
              <a:rPr lang="sv-SE" sz="1100" baseline="0" dirty="0"/>
              <a:t> frågor för att få till en bedömning som innehåller ett integrerat kommunikativt perspektiv. </a:t>
            </a:r>
          </a:p>
          <a:p>
            <a:r>
              <a:rPr lang="sv-SE" sz="1100" dirty="0"/>
              <a:t>Be gärna deltagarna slå upp sidorna i Vägledningen och diskutera med varandra. </a:t>
            </a:r>
          </a:p>
          <a:p>
            <a:endParaRPr lang="sv-SE" sz="1100" dirty="0"/>
          </a:p>
          <a:p>
            <a:r>
              <a:rPr lang="sv-SE" sz="1100" dirty="0"/>
              <a:t>En viktig poäng att ta med</a:t>
            </a:r>
            <a:r>
              <a:rPr lang="sv-SE" sz="1100" baseline="0" dirty="0"/>
              <a:t> sig från denna del är att frågorna hjälper oss alla (oavsett roll och funktion) att göra en mer fullödig bedömning oavsett hur stark vår kommunikationskompetens är. Tjänstepersoner i beredskap med flera kan också ställa och besvara många av dessa frågor om det inte finns en kommunikatör tillgänglig. Detta är en del i att sänka tröskeln för alla funktioner och roller vad gäller att få med det kommunikativa perspektivet från början. </a:t>
            </a:r>
            <a:endParaRPr lang="sv-SE" sz="1100" dirty="0"/>
          </a:p>
          <a:p>
            <a:endParaRPr lang="sv-SE" sz="1100" dirty="0"/>
          </a:p>
          <a:p>
            <a:r>
              <a:rPr lang="sv-SE" sz="1100" b="1" dirty="0"/>
              <a:t>För att samla in fakta om upplevelser, reaktioner och mediebild:</a:t>
            </a:r>
          </a:p>
          <a:p>
            <a:endParaRPr lang="sv-SE" sz="1100" dirty="0"/>
          </a:p>
          <a:p>
            <a:r>
              <a:rPr lang="sv-SE" sz="1100" b="1" dirty="0"/>
              <a:t>- Digital omvärldsbevakning</a:t>
            </a:r>
          </a:p>
          <a:p>
            <a:r>
              <a:rPr lang="sv-SE" sz="1100" dirty="0"/>
              <a:t>Gå igenom innehåll i redaktionella och sociala medier brett och översiktligt.</a:t>
            </a:r>
          </a:p>
          <a:p>
            <a:r>
              <a:rPr lang="sv-SE" sz="1100" dirty="0"/>
              <a:t>Skapa en bild av hur händelsen uppfattas och beskrivs: </a:t>
            </a:r>
            <a:r>
              <a:rPr lang="sv-SE" sz="1100" i="1" dirty="0"/>
              <a:t>Hur agerar berörda individer och grupper?</a:t>
            </a:r>
            <a:endParaRPr lang="sv-SE" sz="1100" dirty="0"/>
          </a:p>
          <a:p>
            <a:r>
              <a:rPr lang="sv-SE" sz="1100" i="1" dirty="0"/>
              <a:t>Vad upplever berörda och vad behöver de veta?</a:t>
            </a:r>
            <a:endParaRPr lang="sv-SE" sz="1100" dirty="0"/>
          </a:p>
          <a:p>
            <a:r>
              <a:rPr lang="sv-SE" sz="1100" i="1" dirty="0"/>
              <a:t>Finns särskilda platser där berörda samlas?</a:t>
            </a:r>
            <a:endParaRPr lang="sv-SE" sz="1100" dirty="0"/>
          </a:p>
          <a:p>
            <a:r>
              <a:rPr lang="sv-SE" sz="1100" i="1" dirty="0"/>
              <a:t>Vilka är de tydligaste mediala vinklarna? </a:t>
            </a:r>
            <a:endParaRPr lang="sv-SE" sz="1100" dirty="0"/>
          </a:p>
          <a:p>
            <a:endParaRPr lang="sv-SE" sz="1100" dirty="0"/>
          </a:p>
          <a:p>
            <a:endParaRPr lang="sv-SE" sz="1100" dirty="0"/>
          </a:p>
          <a:p>
            <a:r>
              <a:rPr lang="sv-SE" sz="1100" dirty="0"/>
              <a:t>En bit in i hanteringen – komplettera med: </a:t>
            </a:r>
          </a:p>
          <a:p>
            <a:r>
              <a:rPr lang="sv-SE" sz="1100" i="1" dirty="0"/>
              <a:t>Har berörda tagit till sig aktörernas rekommendationer och övriga budskap?</a:t>
            </a:r>
            <a:endParaRPr lang="sv-SE" sz="1100" dirty="0"/>
          </a:p>
          <a:p>
            <a:r>
              <a:rPr lang="sv-SE" sz="1100" i="1" dirty="0"/>
              <a:t>Är rekommendationer och övriga budskap tydliga i mediernas bevakning?</a:t>
            </a:r>
            <a:endParaRPr lang="sv-SE" sz="1100" dirty="0"/>
          </a:p>
          <a:p>
            <a:r>
              <a:rPr lang="sv-SE" sz="1100" i="1" dirty="0"/>
              <a:t>Hur uppfattar berörda aktörernas hantering och hur beskrivs den i medier? </a:t>
            </a:r>
            <a:endParaRPr lang="sv-SE" sz="1100" dirty="0"/>
          </a:p>
          <a:p>
            <a:endParaRPr lang="sv-SE" sz="1100" dirty="0"/>
          </a:p>
          <a:p>
            <a:r>
              <a:rPr lang="sv-SE" sz="1100" dirty="0"/>
              <a:t>Om tid finns, fördjupa arbetet utifrån ett antal </a:t>
            </a:r>
            <a:r>
              <a:rPr lang="sv-SE" sz="1100" dirty="0" err="1"/>
              <a:t>frågeställningar:</a:t>
            </a:r>
            <a:r>
              <a:rPr lang="sv-SE" sz="1100" i="1" dirty="0" err="1"/>
              <a:t>Vilka</a:t>
            </a:r>
            <a:r>
              <a:rPr lang="sv-SE" sz="1100" i="1" dirty="0"/>
              <a:t> grupper går att skönja bland berörda?</a:t>
            </a:r>
            <a:endParaRPr lang="sv-SE" sz="1100" dirty="0"/>
          </a:p>
          <a:p>
            <a:r>
              <a:rPr lang="sv-SE" sz="1100" i="1" dirty="0"/>
              <a:t>Finns mer specifika frågor eller behov hos någon grupp?</a:t>
            </a:r>
            <a:endParaRPr lang="sv-SE" sz="1100" dirty="0"/>
          </a:p>
          <a:p>
            <a:r>
              <a:rPr lang="sv-SE" sz="1100" i="1" dirty="0"/>
              <a:t>Vilka medier är mest aktiva och får störst genomslag?</a:t>
            </a:r>
            <a:endParaRPr lang="sv-SE" sz="1100" dirty="0"/>
          </a:p>
          <a:p>
            <a:r>
              <a:rPr lang="sv-SE" sz="1100" i="1" dirty="0"/>
              <a:t>Förekommer felaktig information?</a:t>
            </a:r>
            <a:endParaRPr lang="sv-SE" sz="1100" dirty="0"/>
          </a:p>
          <a:p>
            <a:endParaRPr lang="sv-SE" sz="1100" dirty="0"/>
          </a:p>
          <a:p>
            <a:r>
              <a:rPr lang="sv-SE" sz="1100" dirty="0"/>
              <a:t>Arbeta i en loop och gå kontinuerligt tillbaka för att vara uppdaterad på utvecklingen </a:t>
            </a:r>
          </a:p>
          <a:p>
            <a:endParaRPr lang="sv-SE" sz="1100" dirty="0"/>
          </a:p>
          <a:p>
            <a:r>
              <a:rPr lang="sv-SE" sz="1100" b="1" dirty="0"/>
              <a:t>Omvärldsbevakning med hjälp av verksamheter</a:t>
            </a:r>
          </a:p>
          <a:p>
            <a:r>
              <a:rPr lang="sv-SE" sz="1100" dirty="0"/>
              <a:t>Denna typ av omvärldsbevakning genomförs av enskilda aktörer, men resultatet behöver fångas upp i det gemensamma arbetet. Arbetet kan initieras aktörsspecifikt eller genom att den aktörsgemensamma analysgruppen efterfrågar underlag. </a:t>
            </a:r>
          </a:p>
          <a:p>
            <a:r>
              <a:rPr lang="sv-SE" sz="1100" dirty="0"/>
              <a:t>Den funktion hos den enskilda aktören som arbetar med bedömning av situationen bör: </a:t>
            </a:r>
          </a:p>
          <a:p>
            <a:r>
              <a:rPr lang="sv-SE" sz="1100" dirty="0"/>
              <a:t>Tidigt upprätta kontakt med personer i verksamheten som arbetar nära målgrupperna.</a:t>
            </a:r>
          </a:p>
          <a:p>
            <a:r>
              <a:rPr lang="sv-SE" sz="1100" dirty="0"/>
              <a:t>Be dessa personer att rapportera behov, utifrån frågeställningarna ovan.</a:t>
            </a:r>
          </a:p>
          <a:p>
            <a:endParaRPr lang="sv-SE" sz="1100" dirty="0"/>
          </a:p>
          <a:p>
            <a:r>
              <a:rPr lang="sv-SE" sz="1100" dirty="0"/>
              <a:t>Denna typ av omvärldsbevakning kan ge en fördjupad bild och andra perspektiv än de som framkommer i redaktionella och sociala medier</a:t>
            </a:r>
          </a:p>
          <a:p>
            <a:endParaRPr lang="sv-SE" sz="1100" dirty="0"/>
          </a:p>
          <a:p>
            <a:r>
              <a:rPr lang="sv-SE" sz="1100" dirty="0"/>
              <a:t>Antaganden om upplevelser, reaktioner och mediebild</a:t>
            </a:r>
          </a:p>
          <a:p>
            <a:r>
              <a:rPr lang="sv-SE" sz="1100" dirty="0"/>
              <a:t>Syftet med antaganden är att försöka undvika obehagliga överraskningar och slippa att hamna på efterkälken i hanteringen. Antaganden används för att få en känsla för hur situationen kan utvecklas. Det skapar också en uppfattning om nuläget, i den mån fakta om nuläget saknas. Principen bör vara att utifrån listade fakta se den värsta befarade men realistiska situationen och händelseutvecklingen framför sig. Skulle situationen sedan visa sig vara mindre allvarlig går det att anpassa hanteringen. Att göra tvärtom är mer utmanande. </a:t>
            </a:r>
          </a:p>
          <a:p>
            <a:r>
              <a:rPr lang="sv-SE" sz="1100" dirty="0"/>
              <a:t>Utifrån bekräftade fakta gör aktörerna antaganden om sakfrågan parallellt med antaganden om upplevelser, reaktioner och mediebild. Det senare kan göras med hjälp av följande frågeställningar: </a:t>
            </a:r>
          </a:p>
          <a:p>
            <a:r>
              <a:rPr lang="sv-SE" sz="1100" dirty="0"/>
              <a:t>Hur kan berörda individer och grupper uppleva situationen?</a:t>
            </a:r>
          </a:p>
          <a:p>
            <a:r>
              <a:rPr lang="sv-SE" sz="1100" dirty="0"/>
              <a:t>Hur kan berörda agera?</a:t>
            </a:r>
          </a:p>
          <a:p>
            <a:r>
              <a:rPr lang="sv-SE" sz="1100" dirty="0"/>
              <a:t>Vad kan berörda vilja/behöva veta?</a:t>
            </a:r>
          </a:p>
          <a:p>
            <a:r>
              <a:rPr lang="sv-SE" sz="1100" dirty="0"/>
              <a:t>Vilka stora frågeställningar blir tongivande i medierapporteringen?</a:t>
            </a:r>
          </a:p>
          <a:p>
            <a:r>
              <a:rPr lang="sv-SE" sz="1100" dirty="0"/>
              <a:t>Vilka resurser krävs och kommer att krävas för att möta kommunikationsbehoven?</a:t>
            </a:r>
          </a:p>
          <a:p>
            <a:endParaRPr lang="sv-SE" sz="1100" dirty="0"/>
          </a:p>
          <a:p>
            <a:r>
              <a:rPr lang="sv-SE" sz="1100" dirty="0"/>
              <a:t>Vid tidsbrist kommer några få viktiga antaganden vara mer vägledande än inga antaganden alls.	</a:t>
            </a:r>
          </a:p>
        </p:txBody>
      </p:sp>
      <p:sp>
        <p:nvSpPr>
          <p:cNvPr id="4" name="Platshållare för bildnummer 3"/>
          <p:cNvSpPr>
            <a:spLocks noGrp="1"/>
          </p:cNvSpPr>
          <p:nvPr>
            <p:ph type="sldNum" sz="quarter" idx="5"/>
          </p:nvPr>
        </p:nvSpPr>
        <p:spPr/>
        <p:txBody>
          <a:bodyPr/>
          <a:lstStyle/>
          <a:p>
            <a:fld id="{FF7F2546-EB6E-48EB-B02F-80676DFB14CF}" type="slidenum">
              <a:rPr lang="sv-SE" smtClean="0"/>
              <a:t>55</a:t>
            </a:fld>
            <a:endParaRPr lang="sv-SE" dirty="0"/>
          </a:p>
        </p:txBody>
      </p:sp>
    </p:spTree>
    <p:extLst>
      <p:ext uri="{BB962C8B-B14F-4D97-AF65-F5344CB8AC3E}">
        <p14:creationId xmlns:p14="http://schemas.microsoft.com/office/powerpoint/2010/main" val="24483209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268">
              <a:defRPr/>
            </a:pPr>
            <a:r>
              <a:rPr lang="sv-SE" sz="1200" dirty="0"/>
              <a:t>Här beskrivs några punkter som bör finnas med vid bedömning av situationen, med kommunikationsaspekter som en integrerad del (kursivt</a:t>
            </a:r>
            <a:r>
              <a:rPr lang="sv-SE" sz="1200" dirty="0" smtClean="0"/>
              <a:t>). I </a:t>
            </a:r>
            <a:r>
              <a:rPr lang="sv-SE" sz="1200" dirty="0"/>
              <a:t>takt med att aktörerna börjar genomföra åtgärder behöver bedömningen också innefatta en uppföljning av i vilken utsträckning genomförda åtgärder fått avsedd effekt. </a:t>
            </a:r>
          </a:p>
          <a:p>
            <a:endParaRPr lang="sv-SE" sz="1200" dirty="0"/>
          </a:p>
          <a:p>
            <a:r>
              <a:rPr lang="sv-SE" sz="1200" dirty="0"/>
              <a:t>Bedömningen startar ofta hos de enskilda aktörerna. Respektive aktör lämnar resultatet av sin bedömning till den aktör som verkar för samordning. Det kan göras muntligt eller skriftligt och med varierande frekvens, beroende på behoven i situationen. Tidigt i hanteringen är underlagen oftast mer knapphändiga, för att sedan fördjupas efterhand. </a:t>
            </a:r>
          </a:p>
          <a:p>
            <a:endParaRPr lang="sv-SE" sz="1200" dirty="0"/>
          </a:p>
          <a:p>
            <a:r>
              <a:rPr lang="sv-SE" sz="1200" dirty="0"/>
              <a:t>Kommunikationsresurser är ibland en utmaning för enskilda aktörer och djupet på de kommunikativa bedömningarna kan variera. Ett tydligt kommunikativt fokus i den aktörsgemensamma bedömningen gagnar därmed alla. 	</a:t>
            </a:r>
            <a:endParaRPr lang="sv-SE" sz="1200" dirty="0" smtClean="0"/>
          </a:p>
          <a:p>
            <a:endParaRPr lang="sv-SE" sz="1200" dirty="0"/>
          </a:p>
          <a:p>
            <a:pPr defTabSz="914268">
              <a:defRPr/>
            </a:pPr>
            <a:r>
              <a:rPr lang="sv-SE" sz="1200" dirty="0"/>
              <a:t>Den aktör som verkar för samordning väljer ut det viktigaste utifrån ett aktörsgemensamt perspektiv och leder arbetet med att komplettera sammanställningen med ytterligare fakta och antaganden. Vid behov kan detta göras i en aktörsgemensam analysgrupp. (ISF </a:t>
            </a:r>
            <a:r>
              <a:rPr lang="sv-SE" sz="1200" dirty="0" smtClean="0"/>
              <a:t>stöd).</a:t>
            </a:r>
            <a:r>
              <a:rPr lang="sv-SE" sz="1200" baseline="0" dirty="0" smtClean="0"/>
              <a:t> </a:t>
            </a:r>
            <a:r>
              <a:rPr lang="sv-SE" sz="1200" dirty="0" smtClean="0"/>
              <a:t>Bedömningen </a:t>
            </a:r>
            <a:r>
              <a:rPr lang="sv-SE" sz="1200" dirty="0"/>
              <a:t>av situationen och prioriteringen av behov dokumenteras i en samlad lägesbild. </a:t>
            </a: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56</a:t>
            </a:fld>
            <a:endParaRPr lang="sv-SE" dirty="0"/>
          </a:p>
        </p:txBody>
      </p:sp>
    </p:spTree>
    <p:extLst>
      <p:ext uri="{BB962C8B-B14F-4D97-AF65-F5344CB8AC3E}">
        <p14:creationId xmlns:p14="http://schemas.microsoft.com/office/powerpoint/2010/main" val="23255086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1939">
              <a:defRPr/>
            </a:pPr>
            <a:r>
              <a:rPr lang="sv-SE" sz="1100" dirty="0"/>
              <a:t>Slå upp den samlade lägesbilden på sidan 25 (</a:t>
            </a:r>
            <a:r>
              <a:rPr lang="sv-SE" sz="1100" i="1" dirty="0"/>
              <a:t>alternativt – ha förberedda exemplar för utdelning</a:t>
            </a:r>
            <a:r>
              <a:rPr lang="sv-SE" sz="1100" dirty="0"/>
              <a:t>)</a:t>
            </a:r>
          </a:p>
          <a:p>
            <a:endParaRPr lang="sv-SE" sz="1100" dirty="0"/>
          </a:p>
          <a:p>
            <a:r>
              <a:rPr lang="sv-SE" sz="1100" dirty="0"/>
              <a:t>Här ser vi ett exempel på en samlad lägesbild som är en produkt av det vi just gått igenom.</a:t>
            </a:r>
          </a:p>
          <a:p>
            <a:endParaRPr lang="sv-SE" sz="1100" dirty="0"/>
          </a:p>
          <a:p>
            <a:r>
              <a:rPr lang="sv-SE" sz="1100" dirty="0"/>
              <a:t>Scenariot som lägesbilden baseras på finns i vägledningen och handlar om befarad smitta i dricksvattnet.</a:t>
            </a:r>
          </a:p>
          <a:p>
            <a:endParaRPr lang="sv-SE" sz="1100" dirty="0"/>
          </a:p>
          <a:p>
            <a:r>
              <a:rPr lang="sv-SE" sz="1100" dirty="0"/>
              <a:t>Gå igenom respektive rubrik i bilden – understryk vad som är de kommunikativa aspekterna (som vi just gått igenom)</a:t>
            </a:r>
          </a:p>
          <a:p>
            <a:endParaRPr lang="sv-SE" sz="1100" dirty="0"/>
          </a:p>
          <a:p>
            <a:r>
              <a:rPr lang="sv-SE" sz="1100" dirty="0"/>
              <a:t>I de flesta fall resulterar bedömningen också i aktörsgemensam dokumentation som mer specifikt rör kriskommunikation. Det kan exempelvis vara mer detaljerade beskrivningar av upplevelser och reaktioner hos olika grupper. Dessa kan med fördel läggas som en fördjupning av den samlade lägesbilden.</a:t>
            </a:r>
          </a:p>
          <a:p>
            <a:endParaRPr lang="sv-SE" sz="1100" dirty="0"/>
          </a:p>
          <a:p>
            <a:r>
              <a:rPr lang="sv-SE" sz="1100" baseline="0" dirty="0"/>
              <a:t>………………………….</a:t>
            </a:r>
          </a:p>
          <a:p>
            <a:r>
              <a:rPr lang="sv-SE" sz="1100" baseline="0" dirty="0"/>
              <a:t>Till dig som utbildar:</a:t>
            </a:r>
          </a:p>
          <a:p>
            <a:r>
              <a:rPr lang="sv-SE" sz="1100" baseline="0" dirty="0"/>
              <a:t>Här kan ett alternativ vara att låta deltagarna diskutera kring exemplet 2 och 2 eller i mindre grupper för att hitta obesvarade frågor i gruppen. </a:t>
            </a:r>
          </a:p>
          <a:p>
            <a:endParaRPr lang="sv-SE" sz="11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57</a:t>
            </a:fld>
            <a:endParaRPr lang="sv-SE" dirty="0"/>
          </a:p>
        </p:txBody>
      </p:sp>
    </p:spTree>
    <p:extLst>
      <p:ext uri="{BB962C8B-B14F-4D97-AF65-F5344CB8AC3E}">
        <p14:creationId xmlns:p14="http://schemas.microsoft.com/office/powerpoint/2010/main" val="3436358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Lägesbilden från bedömningen av situationen, och då särskilt prioriteringen, är en viktig utgångspunkt för överenskommelsen om aktörsgemensam inriktning och samordning. De prioriterade behoven i lägesbilden visar vad som är viktigast att fokusera på i hanteringen. </a:t>
            </a:r>
          </a:p>
          <a:p>
            <a:endParaRPr lang="sv-SE" sz="1200" dirty="0"/>
          </a:p>
          <a:p>
            <a:r>
              <a:rPr lang="sv-SE" sz="1200" b="1" dirty="0"/>
              <a:t>För att åstadkomma aktörsgemensam inriktning och samordning behöver aktörerna tillsammans:</a:t>
            </a:r>
            <a:endParaRPr lang="sv-SE" sz="1200" dirty="0"/>
          </a:p>
          <a:p>
            <a:r>
              <a:rPr lang="sv-SE" sz="1200" dirty="0"/>
              <a:t>Ta fram ett </a:t>
            </a:r>
            <a:r>
              <a:rPr lang="sv-SE" sz="1200" i="1" dirty="0"/>
              <a:t>förslag </a:t>
            </a:r>
            <a:r>
              <a:rPr lang="sv-SE" sz="1200" dirty="0"/>
              <a:t>på aktörsgemensam inriktning och samordning. </a:t>
            </a:r>
          </a:p>
          <a:p>
            <a:r>
              <a:rPr lang="sv-SE" sz="1200" dirty="0"/>
              <a:t>Ta ställning till detta förslag och träffa </a:t>
            </a:r>
            <a:r>
              <a:rPr lang="sv-SE" sz="1200" i="1" dirty="0"/>
              <a:t>överenskommelse.</a:t>
            </a:r>
            <a:endParaRPr lang="sv-SE" sz="1200" dirty="0"/>
          </a:p>
          <a:p>
            <a:endParaRPr lang="sv-SE" sz="1200" dirty="0"/>
          </a:p>
          <a:p>
            <a:r>
              <a:rPr lang="sv-SE" sz="1200" dirty="0"/>
              <a:t>Situationen styr vad en överenskommelse om aktörsgemensam inriktning och samordning innehåller. Vi ska nu titta på ett exempel på innehåll där kommunikationsaspekterna ingår i varje punkt.</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58</a:t>
            </a:fld>
            <a:endParaRPr lang="sv-SE" dirty="0"/>
          </a:p>
        </p:txBody>
      </p:sp>
    </p:spTree>
    <p:extLst>
      <p:ext uri="{BB962C8B-B14F-4D97-AF65-F5344CB8AC3E}">
        <p14:creationId xmlns:p14="http://schemas.microsoft.com/office/powerpoint/2010/main" val="118071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går det då till?</a:t>
            </a:r>
          </a:p>
          <a:p>
            <a:endParaRPr lang="sv-SE" dirty="0"/>
          </a:p>
          <a:p>
            <a:r>
              <a:rPr lang="sv-SE" dirty="0"/>
              <a:t>Här är det på samma sätt som tidigare, dvs frågeställningar som hjälper oss att ta fram en inriktning</a:t>
            </a:r>
            <a:r>
              <a:rPr lang="sv-SE" baseline="0" dirty="0"/>
              <a:t> med ett helhetsperspektiv som också inkluderar kommunikativa aspekter på händelsen och på vilka kommunikativa konsekvenser som kan uppstå vid ett visst vägval i hanteringen. Frågorna är användbara oberoende </a:t>
            </a:r>
            <a:r>
              <a:rPr lang="sv-SE" baseline="0" dirty="0" smtClean="0"/>
              <a:t>vilken </a:t>
            </a:r>
            <a:r>
              <a:rPr lang="sv-SE" baseline="0" dirty="0"/>
              <a:t>funktion/roll du har. Alla kan använda dem för att ta stöd att integrera de kommunikativa aspekterna.</a:t>
            </a:r>
          </a:p>
          <a:p>
            <a:endParaRPr lang="sv-SE" baseline="0" dirty="0"/>
          </a:p>
          <a:p>
            <a:endParaRPr lang="sv-SE" baseline="0" dirty="0"/>
          </a:p>
          <a:p>
            <a:endParaRPr lang="sv-SE" baseline="0"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59</a:t>
            </a:fld>
            <a:endParaRPr lang="sv-SE" dirty="0"/>
          </a:p>
        </p:txBody>
      </p:sp>
    </p:spTree>
    <p:extLst>
      <p:ext uri="{BB962C8B-B14F-4D97-AF65-F5344CB8AC3E}">
        <p14:creationId xmlns:p14="http://schemas.microsoft.com/office/powerpoint/2010/main" val="309876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a:t>
            </a:fld>
            <a:endParaRPr lang="sv-SE" dirty="0"/>
          </a:p>
        </p:txBody>
      </p:sp>
    </p:spTree>
    <p:extLst>
      <p:ext uri="{BB962C8B-B14F-4D97-AF65-F5344CB8AC3E}">
        <p14:creationId xmlns:p14="http://schemas.microsoft.com/office/powerpoint/2010/main" val="2574089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t>Överenskommelsen klargör vad som ska uppnås i den gemensamma hanteringen. Genom att målen bryts ned till delmål visar inriktningen hur tillgängliga resurser ska användas. Delmålen ger också ett stöd för hur ett samordnat åtgärdsarbete ska bedrivas i nästa steg.</a:t>
            </a:r>
          </a:p>
          <a:p>
            <a:endParaRPr lang="sv-SE" sz="1050" dirty="0"/>
          </a:p>
          <a:p>
            <a:r>
              <a:rPr lang="sv-SE" sz="1050" dirty="0"/>
              <a:t>För att säkerställa kommunikationsaspekterna i målen bör aktörerna, utöver mål för sakfrågan, också ta ställning till: </a:t>
            </a:r>
          </a:p>
          <a:p>
            <a:r>
              <a:rPr lang="sv-SE" sz="1050" b="1" dirty="0"/>
              <a:t>Vad vill vi uppnå i relation till berörda människors upplevelse av och reaktion på det inträffade?</a:t>
            </a:r>
          </a:p>
          <a:p>
            <a:r>
              <a:rPr lang="sv-SE" sz="1050" dirty="0"/>
              <a:t>	</a:t>
            </a:r>
          </a:p>
          <a:p>
            <a:r>
              <a:rPr lang="sv-SE" sz="1050" b="1" dirty="0"/>
              <a:t>För att förstärka kommunikationsaspekterna i delmålen bör aktörerna, utöver delmål för sakfrågan, också ta ställning till:</a:t>
            </a:r>
          </a:p>
          <a:p>
            <a:r>
              <a:rPr lang="sv-SE" sz="1050" b="1" dirty="0"/>
              <a:t>Vad vill vi att berörda människor ska göra/inte göra respektive känna/veta för att få önskade effekter?</a:t>
            </a:r>
          </a:p>
          <a:p>
            <a:r>
              <a:rPr lang="sv-SE" sz="1050" dirty="0"/>
              <a:t>	</a:t>
            </a:r>
          </a:p>
          <a:p>
            <a:r>
              <a:rPr lang="sv-SE" sz="1050" dirty="0"/>
              <a:t>Ett sätt att tänka i utformning av budskap är att dela upp dem i fyra huvudsakliga delar: </a:t>
            </a:r>
          </a:p>
          <a:p>
            <a:pPr marL="118069" indent="-118069">
              <a:buFont typeface="Arial" panose="020B0604020202020204" pitchFamily="34" charset="0"/>
              <a:buChar char="•"/>
            </a:pPr>
            <a:r>
              <a:rPr lang="sv-SE" sz="1050" dirty="0"/>
              <a:t>Beskrivning av händelsen. </a:t>
            </a:r>
          </a:p>
          <a:p>
            <a:pPr marL="118069" indent="-118069">
              <a:buFont typeface="Arial" panose="020B0604020202020204" pitchFamily="34" charset="0"/>
              <a:buChar char="•"/>
            </a:pPr>
            <a:r>
              <a:rPr lang="sv-SE" sz="1050" dirty="0"/>
              <a:t>Rekommendationer till berörda.</a:t>
            </a:r>
          </a:p>
          <a:p>
            <a:pPr marL="118069" indent="-118069">
              <a:buFont typeface="Arial" panose="020B0604020202020204" pitchFamily="34" charset="0"/>
              <a:buChar char="•"/>
            </a:pPr>
            <a:r>
              <a:rPr lang="sv-SE" sz="1050" dirty="0"/>
              <a:t>Aktörernas åtgärder och prioriteringar.</a:t>
            </a:r>
          </a:p>
          <a:p>
            <a:pPr marL="118069" indent="-118069">
              <a:buFont typeface="Arial" panose="020B0604020202020204" pitchFamily="34" charset="0"/>
              <a:buChar char="•"/>
            </a:pPr>
            <a:r>
              <a:rPr lang="sv-SE" sz="1050" dirty="0"/>
              <a:t>Hänvisningar (för mer information).</a:t>
            </a:r>
          </a:p>
          <a:p>
            <a:endParaRPr lang="sv-SE" sz="1050" b="1" dirty="0"/>
          </a:p>
          <a:p>
            <a:r>
              <a:rPr lang="sv-SE" sz="1050" b="1" dirty="0"/>
              <a:t>Den samlade lägesbilden och överenskommelsens mål och delmål kan med fördel användas som grund för innehållet.</a:t>
            </a:r>
          </a:p>
          <a:p>
            <a:r>
              <a:rPr lang="sv-SE" sz="1050" dirty="0"/>
              <a:t>Att beskriva händelsen innebär att ge en summerad bild av händelsen utifrån berördas och allmänhetens perspektiv. Det är viktigt att utgå från fakta och undvika spekulationer. </a:t>
            </a:r>
          </a:p>
          <a:p>
            <a:endParaRPr lang="sv-SE" sz="1050" dirty="0"/>
          </a:p>
          <a:p>
            <a:r>
              <a:rPr lang="sv-SE" sz="1050" dirty="0"/>
              <a:t>Rekommendationerna är det som aktörerna har kommit fram till att berörda personer bör göra. Tydlighet är avgörande, bland annat om vilka som berörs samt var och hur länge rekommendationerna gäller. </a:t>
            </a:r>
          </a:p>
          <a:p>
            <a:endParaRPr lang="sv-SE" sz="1050" dirty="0"/>
          </a:p>
          <a:p>
            <a:r>
              <a:rPr lang="sv-SE" sz="1050" dirty="0"/>
              <a:t>Aktörernas åtgärder och prioriteringar ska beskrivas utifrån det som är intressant för berörda och allmänhet. </a:t>
            </a:r>
          </a:p>
          <a:p>
            <a:endParaRPr lang="sv-SE" sz="1050" dirty="0"/>
          </a:p>
          <a:p>
            <a:r>
              <a:rPr lang="sv-SE" sz="1050" dirty="0"/>
              <a:t>Exempel kan vara hur aktörerna prioriterar och varför, samt ansvarsfördelning</a:t>
            </a:r>
          </a:p>
          <a:p>
            <a:pPr defTabSz="629705">
              <a:defRPr/>
            </a:pPr>
            <a:r>
              <a:rPr lang="sv-SE" sz="1050" dirty="0"/>
              <a:t>Hänvisningar för fördjupad information görs till enskilda aktörer som kan svara på mer detaljerade frågor inom olika områden.	</a:t>
            </a:r>
          </a:p>
          <a:p>
            <a:r>
              <a:rPr lang="sv-SE" sz="1050" dirty="0"/>
              <a:t>	</a:t>
            </a:r>
          </a:p>
          <a:p>
            <a:r>
              <a:rPr lang="sv-SE" sz="1050" dirty="0"/>
              <a:t>Fördjupning:</a:t>
            </a:r>
          </a:p>
          <a:p>
            <a:r>
              <a:rPr lang="sv-SE" sz="1050" i="1" dirty="0"/>
              <a:t>* De gemensamma grunderna benämner detta som ”orientering av tillgängliga resurser mot formulerade mål”.</a:t>
            </a:r>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60</a:t>
            </a:fld>
            <a:endParaRPr lang="sv-SE" dirty="0"/>
          </a:p>
        </p:txBody>
      </p:sp>
    </p:spTree>
    <p:extLst>
      <p:ext uri="{BB962C8B-B14F-4D97-AF65-F5344CB8AC3E}">
        <p14:creationId xmlns:p14="http://schemas.microsoft.com/office/powerpoint/2010/main" val="1485825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är ett exempel (sidan 31)</a:t>
            </a:r>
            <a:r>
              <a:rPr lang="sv-SE" baseline="0" dirty="0"/>
              <a:t> </a:t>
            </a:r>
            <a:r>
              <a:rPr lang="sv-SE" dirty="0"/>
              <a:t>på en dokumenterad överenskommelse från den aktörsgemensamma hanteringen av det fiktiva scenariot med förorenat vatten. Aktörerna har här valt att arbeta med gemensamma budskap för ökat genomslag, som de också inkluderat i överenskommelsen.</a:t>
            </a:r>
          </a:p>
          <a:p>
            <a:endParaRPr lang="sv-SE" dirty="0"/>
          </a:p>
          <a:p>
            <a:r>
              <a:rPr lang="sv-SE" baseline="0" dirty="0"/>
              <a:t>………………………….</a:t>
            </a:r>
          </a:p>
          <a:p>
            <a:r>
              <a:rPr lang="sv-SE" baseline="0" dirty="0"/>
              <a:t>Till dig som utbildar:</a:t>
            </a:r>
          </a:p>
          <a:p>
            <a:r>
              <a:rPr lang="sv-SE" baseline="0" dirty="0"/>
              <a:t>Även här kan deltagarna slå upp Vägledningen för att kunna följa med och göra anteckningar. </a:t>
            </a:r>
          </a:p>
          <a:p>
            <a:endParaRPr lang="sv-SE" baseline="0" dirty="0"/>
          </a:p>
          <a:p>
            <a:r>
              <a:rPr lang="sv-SE" baseline="0" dirty="0"/>
              <a:t>Ett alternativ kan vara att låta deltagarna diskutera kring exemplet 2 och 2 eller i mindre grupper för att hitta obesvarade frågor i gruppen.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61</a:t>
            </a:fld>
            <a:endParaRPr lang="sv-SE" dirty="0"/>
          </a:p>
        </p:txBody>
      </p:sp>
    </p:spTree>
    <p:extLst>
      <p:ext uri="{BB962C8B-B14F-4D97-AF65-F5344CB8AC3E}">
        <p14:creationId xmlns:p14="http://schemas.microsoft.com/office/powerpoint/2010/main" val="1926608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De mervärden som uppkommer när kommunikationsperspektivet inkluderas i bedömning och inriktning är att vi får en mer komplett bild av vad som ska uppnås och en bättre styrning av tillgängliga resurser.</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 ihåg </a:t>
            </a:r>
            <a:r>
              <a:rPr lang="sv-SE" baseline="0" dirty="0"/>
              <a:t>alla rollers ansvar att integrera det kommunikativa perspektivet så att beslutsunderlaget blir så bra som möjligt. Det innebär att alla roller behöver fundera på vad de kan bidra med och vad de behöver efterfråga från andra roller och funktioner.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Ett alternativ är att återkoppla till vad som sas i samband med diskussionsfrågan i början av detta avsnitt som handlar om vad olika roller och funktioner gör i ”i varje tårtbit”.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62</a:t>
            </a:fld>
            <a:endParaRPr lang="sv-SE" dirty="0"/>
          </a:p>
        </p:txBody>
      </p:sp>
    </p:spTree>
    <p:extLst>
      <p:ext uri="{BB962C8B-B14F-4D97-AF65-F5344CB8AC3E}">
        <p14:creationId xmlns:p14="http://schemas.microsoft.com/office/powerpoint/2010/main" val="42184807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Överenskommelsen om aktörsgemensam inriktning och samordning, framför allt delmålen, sätter ramarna för allt åtgärdsarbete. Aktörerna behöver omsätta delmålen till åtgärder och samverka i konkretisering och planering inför genomförandet. Oftast gör aktörerna detta inom flera områden, där kriskommunikation är ett. Arbetet inom kriskommunikationsområdet genererar en aktörsgemensam plan för kriskommunikationsåtgärder, det vill säga en samlad bild av åtgärdsarbetet och vem som gör vad. Ambitionsnivån på planen varierar beroende av händelsen. I sin enklaste form kan den exempelvis omfatta ett antal gemensamma budskap som ska ligga till grund för respektive aktörs kriskommunikationsarbete. </a:t>
            </a:r>
          </a:p>
          <a:p>
            <a:endParaRPr lang="sv-SE" sz="1200" dirty="0" smtClean="0"/>
          </a:p>
          <a:p>
            <a:r>
              <a:rPr lang="sv-SE" sz="1200" dirty="0" smtClean="0"/>
              <a:t>Aktörerna </a:t>
            </a:r>
            <a:r>
              <a:rPr lang="sv-SE" sz="1200" dirty="0"/>
              <a:t>genomför i princip alltid kriskommunikationsåtgärder från start, parallellt med att de bedömer situationen och arbetar med att ta fram förslag på och träffa överenskommelse. När överenskommelsen väl finns på plats bör all planering av åtgärder ske med den som utgångspunkt. Det är ett sätt att säkerställa att kriskommunikationen stödjer de frågor som är prioriterade. </a:t>
            </a:r>
            <a:r>
              <a:rPr lang="sv-SE" sz="1200" dirty="0" smtClean="0"/>
              <a:t>Planen </a:t>
            </a:r>
            <a:r>
              <a:rPr lang="sv-SE" sz="1200" dirty="0"/>
              <a:t>lägger grunden för aktörernas kriskommunikationsåtgärder, som kan genomföras tillsammans eller enskilt. För att få all planering samlad kan enskilda aktörer sedan komplettera den aktörsgemensamma planen med eventuella egna åtgärder.</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63</a:t>
            </a:fld>
            <a:endParaRPr lang="sv-SE" dirty="0"/>
          </a:p>
        </p:txBody>
      </p:sp>
    </p:spTree>
    <p:extLst>
      <p:ext uri="{BB962C8B-B14F-4D97-AF65-F5344CB8AC3E}">
        <p14:creationId xmlns:p14="http://schemas.microsoft.com/office/powerpoint/2010/main" val="2825633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77194"/>
            <a:ext cx="6010374" cy="3908614"/>
          </a:xfrm>
        </p:spPr>
        <p:txBody>
          <a:bodyPr/>
          <a:lstStyle/>
          <a:p>
            <a:r>
              <a:rPr lang="sv-SE" sz="1050" dirty="0"/>
              <a:t>Överenskommelsen klargör vad som ska uppnås i den gemensamma hanteringen. </a:t>
            </a:r>
          </a:p>
          <a:p>
            <a:r>
              <a:rPr lang="sv-SE" sz="1050" dirty="0"/>
              <a:t>Genom att målen bryts ned till delmål visar inriktningen hur tillgängliga resurser</a:t>
            </a:r>
            <a:r>
              <a:rPr lang="sv-SE" sz="1050" baseline="0" dirty="0"/>
              <a:t> styrs.</a:t>
            </a:r>
            <a:endParaRPr lang="sv-SE" sz="1050" dirty="0"/>
          </a:p>
          <a:p>
            <a:r>
              <a:rPr lang="sv-SE" sz="1050" dirty="0"/>
              <a:t>På sidan 39 i vägledningen beskrivs</a:t>
            </a:r>
            <a:r>
              <a:rPr lang="sv-SE" sz="1050" baseline="0" dirty="0"/>
              <a:t> hur detta går till. </a:t>
            </a:r>
          </a:p>
          <a:p>
            <a:endParaRPr lang="sv-SE" sz="1050" dirty="0"/>
          </a:p>
          <a:p>
            <a:r>
              <a:rPr lang="sv-SE" sz="1050" b="1" dirty="0"/>
              <a:t>Säkerställ att överenskommelsen är utgångspunkt i arbetet 	</a:t>
            </a:r>
          </a:p>
          <a:p>
            <a:r>
              <a:rPr lang="sv-SE" sz="1050" dirty="0"/>
              <a:t>Repetera: </a:t>
            </a:r>
          </a:p>
          <a:p>
            <a:r>
              <a:rPr lang="sv-SE" sz="1050" dirty="0"/>
              <a:t>Mål och delmål </a:t>
            </a:r>
          </a:p>
          <a:p>
            <a:r>
              <a:rPr lang="sv-SE" sz="1050" dirty="0"/>
              <a:t>Gemensamma budskap</a:t>
            </a:r>
          </a:p>
          <a:p>
            <a:r>
              <a:rPr lang="sv-SE" sz="1050" dirty="0"/>
              <a:t>Prioriterade målgrupper</a:t>
            </a:r>
          </a:p>
          <a:p>
            <a:r>
              <a:rPr lang="sv-SE" sz="1050" dirty="0"/>
              <a:t>	</a:t>
            </a:r>
          </a:p>
          <a:p>
            <a:r>
              <a:rPr lang="sv-SE" sz="1050" b="1" dirty="0"/>
              <a:t>Summera genomförda och pågående kriskommunikationsåtgärder 	</a:t>
            </a:r>
          </a:p>
          <a:p>
            <a:r>
              <a:rPr lang="sv-SE" sz="1050" dirty="0"/>
              <a:t>Gå igenom: </a:t>
            </a:r>
          </a:p>
          <a:p>
            <a:r>
              <a:rPr lang="sv-SE" sz="1050" dirty="0"/>
              <a:t>Aktörsgemensamma åtgärder som genomförts eller pågår</a:t>
            </a:r>
          </a:p>
          <a:p>
            <a:r>
              <a:rPr lang="sv-SE" sz="1050" dirty="0"/>
              <a:t>Aktörsspecifika åtgärder som genomförts eller pågår och som är av betydelse för den gemensamma hanteringen</a:t>
            </a:r>
          </a:p>
          <a:p>
            <a:r>
              <a:rPr lang="sv-SE" sz="1050" dirty="0"/>
              <a:t>	</a:t>
            </a:r>
          </a:p>
          <a:p>
            <a:r>
              <a:rPr lang="sv-SE" sz="1050" b="1" dirty="0"/>
              <a:t>Klargör hur aktörerna ska arbeta tillsammans 	</a:t>
            </a:r>
          </a:p>
          <a:p>
            <a:r>
              <a:rPr lang="sv-SE" sz="1050" dirty="0"/>
              <a:t>Ta exempelvis ställning till: </a:t>
            </a:r>
          </a:p>
          <a:p>
            <a:r>
              <a:rPr lang="sv-SE" sz="1050" dirty="0"/>
              <a:t>Vilka aktörer bör kommunicera de gemensamma budskapen?</a:t>
            </a:r>
          </a:p>
          <a:p>
            <a:r>
              <a:rPr lang="sv-SE" sz="1050" dirty="0"/>
              <a:t>Hur når vi de prioriterade målgrupperna på bästa sätt?</a:t>
            </a:r>
          </a:p>
          <a:p>
            <a:r>
              <a:rPr lang="sv-SE" sz="1050" dirty="0"/>
              <a:t>	</a:t>
            </a:r>
          </a:p>
          <a:p>
            <a:r>
              <a:rPr lang="sv-SE" sz="1050" b="1" dirty="0"/>
              <a:t>Definiera nödvändiga åtgärder framåt	</a:t>
            </a:r>
          </a:p>
          <a:p>
            <a:r>
              <a:rPr lang="sv-SE" sz="1050" dirty="0"/>
              <a:t>Klargör för respektive åtgärd: </a:t>
            </a:r>
          </a:p>
          <a:p>
            <a:r>
              <a:rPr lang="sv-SE" sz="1050" dirty="0"/>
              <a:t>Ansvarig</a:t>
            </a:r>
          </a:p>
          <a:p>
            <a:r>
              <a:rPr lang="sv-SE" sz="1050" dirty="0"/>
              <a:t>Målgrupp</a:t>
            </a:r>
          </a:p>
          <a:p>
            <a:r>
              <a:rPr lang="sv-SE" sz="1050" dirty="0"/>
              <a:t>Kanal</a:t>
            </a:r>
          </a:p>
          <a:p>
            <a:r>
              <a:rPr lang="sv-SE" sz="1050" dirty="0"/>
              <a:t>Förberedelser</a:t>
            </a:r>
          </a:p>
          <a:p>
            <a:r>
              <a:rPr lang="sv-SE" sz="1050" dirty="0"/>
              <a:t>	</a:t>
            </a:r>
          </a:p>
          <a:p>
            <a:pPr defTabSz="629705">
              <a:defRPr/>
            </a:pPr>
            <a:r>
              <a:rPr lang="sv-SE" sz="1050" dirty="0"/>
              <a:t>Säkerställ att varje åtgärd går att härleda till ett eller flera delmål i överenskommelsen. 	</a:t>
            </a:r>
          </a:p>
          <a:p>
            <a:pPr defTabSz="629705">
              <a:defRPr/>
            </a:pPr>
            <a:endParaRPr lang="sv-SE" sz="1050" dirty="0"/>
          </a:p>
          <a:p>
            <a:pPr defTabSz="629705">
              <a:defRPr/>
            </a:pPr>
            <a:r>
              <a:rPr lang="sv-SE" sz="1050" dirty="0"/>
              <a:t>En väl genomarbetad överenskommelse</a:t>
            </a:r>
            <a:r>
              <a:rPr lang="sv-SE" sz="1050" baseline="0" dirty="0"/>
              <a:t> </a:t>
            </a:r>
            <a:r>
              <a:rPr lang="sv-SE" sz="1050" dirty="0"/>
              <a:t>är det som ger</a:t>
            </a:r>
            <a:r>
              <a:rPr lang="sv-SE" sz="1050" baseline="0" dirty="0"/>
              <a:t> möjlighet till inriktning och samordning. </a:t>
            </a:r>
          </a:p>
          <a:p>
            <a:pPr defTabSz="629705">
              <a:defRPr/>
            </a:pPr>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64</a:t>
            </a:fld>
            <a:endParaRPr lang="sv-SE" dirty="0"/>
          </a:p>
        </p:txBody>
      </p:sp>
    </p:spTree>
    <p:extLst>
      <p:ext uri="{BB962C8B-B14F-4D97-AF65-F5344CB8AC3E}">
        <p14:creationId xmlns:p14="http://schemas.microsoft.com/office/powerpoint/2010/main" val="180171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Utifrån den aktörsgemensamma planen arbetar aktörerna sedan med genomförandet. </a:t>
            </a:r>
          </a:p>
          <a:p>
            <a:endParaRPr lang="sv-SE" sz="1200" dirty="0"/>
          </a:p>
          <a:p>
            <a:r>
              <a:rPr lang="sv-SE" sz="1200" b="1" dirty="0"/>
              <a:t>Vi underlättar för arbetet i steg 3 och 4 genom</a:t>
            </a:r>
            <a:r>
              <a:rPr lang="sv-SE" sz="1200" b="1" baseline="0" dirty="0"/>
              <a:t> att göra ett bra jobb i steg 1 och 2. En effekt av att vi har en bra beslutsunderlag och en tydlig överenskommelse om inriktning är att vi bara behöver lägga tid och kraft på samverkan kring de riktigt svåra frågorna. Är vi överens om vart vi är på väg tillsammans kan alla aktörer agera i linje med det. </a:t>
            </a:r>
            <a:endParaRPr lang="sv-SE" sz="1200" b="1" dirty="0"/>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65</a:t>
            </a:fld>
            <a:endParaRPr lang="sv-SE" dirty="0"/>
          </a:p>
        </p:txBody>
      </p:sp>
    </p:spTree>
    <p:extLst>
      <p:ext uri="{BB962C8B-B14F-4D97-AF65-F5344CB8AC3E}">
        <p14:creationId xmlns:p14="http://schemas.microsoft.com/office/powerpoint/2010/main" val="35799748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Mervärdet vi får om kommunikationsperspektivet inkluderas i åtgärdsarbetet är att aktörerna:</a:t>
            </a:r>
          </a:p>
          <a:p>
            <a:pPr marL="0" indent="0">
              <a:buNone/>
            </a:pPr>
            <a:endParaRPr lang="sv-SE" dirty="0"/>
          </a:p>
          <a:p>
            <a:pPr marL="614363" lvl="1" indent="-214313">
              <a:spcAft>
                <a:spcPts val="450"/>
              </a:spcAft>
            </a:pPr>
            <a:r>
              <a:rPr lang="sv-SE" dirty="0"/>
              <a:t>hjälps åt att kommunicera avgörande budskap, utifrån vad som ska uppnås.</a:t>
            </a:r>
          </a:p>
          <a:p>
            <a:pPr marL="614363" lvl="1" indent="-214313">
              <a:spcAft>
                <a:spcPts val="450"/>
              </a:spcAft>
            </a:pPr>
            <a:r>
              <a:rPr lang="sv-SE" dirty="0"/>
              <a:t>ger svar på de frågor som berör målgrupperna mest. </a:t>
            </a:r>
          </a:p>
          <a:p>
            <a:pPr marL="614363" lvl="1" indent="-214313">
              <a:spcAft>
                <a:spcPts val="450"/>
              </a:spcAft>
            </a:pPr>
            <a:r>
              <a:rPr lang="sv-SE" dirty="0"/>
              <a:t>ger en samstämmig bild av vad som sker.</a:t>
            </a:r>
          </a:p>
          <a:p>
            <a:pPr marL="614363" lvl="1" indent="-214313">
              <a:spcAft>
                <a:spcPts val="450"/>
              </a:spcAft>
            </a:pPr>
            <a:r>
              <a:rPr lang="sv-SE" dirty="0"/>
              <a:t>identifierar kommunikationsbehov som ingen enskild aktör har ett tydligt ansvar för.</a:t>
            </a:r>
            <a:endParaRPr lang="sv-SE" dirty="0">
              <a:cs typeface="ＭＳ Ｐゴシック" charset="0"/>
            </a:endParaRPr>
          </a:p>
          <a:p>
            <a:pPr marL="0" indent="0">
              <a:buNone/>
            </a:pPr>
            <a:endParaRPr lang="sv-SE" dirty="0"/>
          </a:p>
          <a:p>
            <a:pPr marL="0" indent="0">
              <a:buNone/>
            </a:pPr>
            <a:r>
              <a:rPr lang="sv-SE" dirty="0"/>
              <a:t>……………………………………..</a:t>
            </a:r>
          </a:p>
          <a:p>
            <a:pPr marL="0" indent="0">
              <a:buNone/>
            </a:pPr>
            <a:endParaRPr lang="sv-SE" dirty="0"/>
          </a:p>
          <a:p>
            <a:pPr marL="0" indent="0">
              <a:buNone/>
            </a:pPr>
            <a:r>
              <a:rPr lang="sv-SE" dirty="0"/>
              <a:t>Till dig som utbildar:</a:t>
            </a:r>
          </a:p>
          <a:p>
            <a:pPr marL="0" indent="0">
              <a:buNone/>
            </a:pPr>
            <a:r>
              <a:rPr lang="sv-SE" dirty="0"/>
              <a:t>Sammanfatta och påminn om vad det är vi vinner i åtgärdsarbetet</a:t>
            </a:r>
            <a:r>
              <a:rPr lang="sv-SE" baseline="0" dirty="0"/>
              <a:t> när vi integrera kriskommunikationen från början i bedömnings och inriktningsarbetet.</a:t>
            </a:r>
          </a:p>
          <a:p>
            <a:pPr marL="0" indent="0">
              <a:buNone/>
            </a:pPr>
            <a:endParaRPr lang="sv-SE" baseline="0" dirty="0"/>
          </a:p>
          <a:p>
            <a:pPr marL="0" indent="0">
              <a:buNone/>
            </a:pPr>
            <a:r>
              <a:rPr lang="sv-SE" baseline="0" dirty="0"/>
              <a:t>En möjlig diskussionsfråga är att be deltagarna fundera i små grupper över om de har exempel på när det inte blir samordning enligt punkterna på bilden och om de upplevt när kommunikationsbehov inte mötts. Med den typen av reflektioner På så vis kan man tydliggöra.</a:t>
            </a:r>
          </a:p>
          <a:p>
            <a:pPr marL="0" indent="0">
              <a:buNone/>
            </a:pP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66</a:t>
            </a:fld>
            <a:endParaRPr lang="sv-SE" dirty="0"/>
          </a:p>
        </p:txBody>
      </p:sp>
    </p:spTree>
    <p:extLst>
      <p:ext uri="{BB962C8B-B14F-4D97-AF65-F5344CB8AC3E}">
        <p14:creationId xmlns:p14="http://schemas.microsoft.com/office/powerpoint/2010/main" val="31362103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Effekterna av åtgärderna följs sedan upp och nya bedömningar av situationen görs, snurran börjar om 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Repetera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Arbetsinsatsen i respektive steg beror på förutsättningarna.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I en avgränsad händelse eller om det är bråttom kan stegen beröras mycket snabbt.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En komplex och utdragen händelse kräver ett mer omfattande arbete och ett antal varv genom stegen. Oftast fördjupas arbetet successivt.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Ibland kan det vara ett stöd att låta deltagarna</a:t>
            </a:r>
            <a:r>
              <a:rPr lang="sv-SE" sz="1200" baseline="0" dirty="0"/>
              <a:t> reflektera kring om de använder dessa steg i vardagen? Gör de det medvetet eller omedvetet? Gör de det var för sig eller tillsammans med andra roller och funktioner?  Vad är det som avgör hur de agerar? Reflektera kring att man ibland gör stegen blixtsnabbt, särskilt i början av en händelse, för att sedan fördjupa arbetet.</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67</a:t>
            </a:fld>
            <a:endParaRPr lang="sv-SE" dirty="0"/>
          </a:p>
        </p:txBody>
      </p:sp>
    </p:spTree>
    <p:extLst>
      <p:ext uri="{BB962C8B-B14F-4D97-AF65-F5344CB8AC3E}">
        <p14:creationId xmlns:p14="http://schemas.microsoft.com/office/powerpoint/2010/main" val="627730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repetition och återknytning till vad</a:t>
            </a:r>
            <a:r>
              <a:rPr lang="sv-SE" baseline="0" dirty="0"/>
              <a:t> det egentligen handlar om när vi arbetar integrerat med kriskommunikationen i hanteringen. </a:t>
            </a:r>
            <a:r>
              <a:rPr lang="sv-SE" baseline="0" dirty="0" smtClean="0"/>
              <a:t>Fokusera på effekten och att ju mer man lyckas integrera det kommunikativa perspektivet i arbetsmetodens steg 1 och 2, desto mer underlättar det i steg 3 och 4. </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68</a:t>
            </a:fld>
            <a:endParaRPr lang="sv-SE" dirty="0"/>
          </a:p>
        </p:txBody>
      </p:sp>
    </p:spTree>
    <p:extLst>
      <p:ext uri="{BB962C8B-B14F-4D97-AF65-F5344CB8AC3E}">
        <p14:creationId xmlns:p14="http://schemas.microsoft.com/office/powerpoint/2010/main" val="34410505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går vidare med den praktiska tillämpningen genom att titta på utvecklingsområden.</a:t>
            </a:r>
          </a:p>
        </p:txBody>
      </p:sp>
      <p:sp>
        <p:nvSpPr>
          <p:cNvPr id="4" name="Platshållare för bildnummer 3"/>
          <p:cNvSpPr>
            <a:spLocks noGrp="1"/>
          </p:cNvSpPr>
          <p:nvPr>
            <p:ph type="sldNum" sz="quarter" idx="5"/>
          </p:nvPr>
        </p:nvSpPr>
        <p:spPr/>
        <p:txBody>
          <a:bodyPr/>
          <a:lstStyle/>
          <a:p>
            <a:fld id="{FF7F2546-EB6E-48EB-B02F-80676DFB14CF}" type="slidenum">
              <a:rPr lang="sv-SE" smtClean="0"/>
              <a:t>69</a:t>
            </a:fld>
            <a:endParaRPr lang="sv-SE" dirty="0"/>
          </a:p>
        </p:txBody>
      </p:sp>
    </p:spTree>
    <p:extLst>
      <p:ext uri="{BB962C8B-B14F-4D97-AF65-F5344CB8AC3E}">
        <p14:creationId xmlns:p14="http://schemas.microsoft.com/office/powerpoint/2010/main" val="95218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a:t>
            </a:r>
          </a:p>
          <a:p>
            <a:r>
              <a:rPr lang="sv-SE" dirty="0"/>
              <a:t>Till dig som utbildar:</a:t>
            </a:r>
          </a:p>
          <a:p>
            <a:r>
              <a:rPr lang="sv-SE" dirty="0"/>
              <a:t>Gå laget runt och gör en kort presentation med namn, organisation och roll/funktion.</a:t>
            </a:r>
          </a:p>
          <a:p>
            <a:r>
              <a:rPr lang="sv-SE" dirty="0"/>
              <a:t>Om det finns tid be deltagarna berätta om sina förväntningar</a:t>
            </a:r>
            <a:r>
              <a:rPr lang="sv-SE" baseline="0" dirty="0"/>
              <a:t> på utbildningen. Dokumentera gärna på tavla eller blädderblock. </a:t>
            </a:r>
          </a:p>
          <a:p>
            <a:r>
              <a:rPr lang="sv-SE" baseline="0" dirty="0"/>
              <a:t>När rundan är avslutad kan du knyta an till förväntningarna utifrån syfte och mål med utbildningen så att deltagarna får realistiska förväntningar. </a:t>
            </a: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a:t>
            </a:fld>
            <a:endParaRPr lang="sv-SE" dirty="0"/>
          </a:p>
        </p:txBody>
      </p:sp>
    </p:spTree>
    <p:extLst>
      <p:ext uri="{BB962C8B-B14F-4D97-AF65-F5344CB8AC3E}">
        <p14:creationId xmlns:p14="http://schemas.microsoft.com/office/powerpoint/2010/main" val="35121998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a:t>Allt detta vi pratat om idag sker naturligtvis inte av sig självt i en händelse, utan det kräver att vi i ett förberedande skede bygger både förståelse och </a:t>
            </a:r>
            <a:r>
              <a:rPr lang="sv-SE" sz="1200" i="1" dirty="0" smtClean="0"/>
              <a:t>förmåga. </a:t>
            </a:r>
            <a:r>
              <a:rPr lang="sv-SE" sz="1200" i="0" dirty="0" smtClean="0"/>
              <a:t>Sista delen i vägledningen berör detta arbete.</a:t>
            </a:r>
            <a:endParaRPr lang="sv-SE" sz="1200" i="0" dirty="0"/>
          </a:p>
          <a:p>
            <a:endParaRPr lang="sv-SE" sz="1200" dirty="0"/>
          </a:p>
          <a:p>
            <a:r>
              <a:rPr lang="sv-SE" sz="1200" dirty="0"/>
              <a:t>Alla ansvariga aktörer och funktioner behöver förstå att och hur kommunikationsperspektivet bör ingå i hanteringen av samhällsstörningar. Den förståelsen och förmågan bör utvecklas redan i ett förberedande skede, i aktörsgemensamma sammanhang och hos varje enskild aktör. Det finns olika sätt att åstadkomma detta. Några exempel är:</a:t>
            </a:r>
          </a:p>
          <a:p>
            <a:endParaRPr lang="sv-SE" sz="1200" dirty="0"/>
          </a:p>
          <a:p>
            <a:r>
              <a:rPr lang="sv-SE" sz="1200" dirty="0"/>
              <a:t>Planer för hantering av samhällsstörningar med kriskommunikation integrerat</a:t>
            </a:r>
          </a:p>
          <a:p>
            <a:r>
              <a:rPr lang="sv-SE" sz="1200" dirty="0"/>
              <a:t>De flesta aktörer och aktörsgemensamma sammanhang har planer som beskriver arbets- och samverkansrutiner vid en samhällsstörning. Planerna bör utformas så att kriskommunikation ingår i hanteringen i stort, exempelvis i bedömnings- och inriktningsarbetet. Det är viktigt att planerna klargör både förhållningssätt och arbetssätt. I arbetet kan aktörerna ta stöd av innehållet i denna vägledning.</a:t>
            </a:r>
          </a:p>
          <a:p>
            <a:r>
              <a:rPr lang="sv-SE" sz="1200" dirty="0"/>
              <a:t>Särskilda planer för kriskommunikationsarbetet behövs självklart också, exempelvis rutiner för genomförande av specifika kriskommunikationsåtgärder. </a:t>
            </a:r>
          </a:p>
          <a:p>
            <a:endParaRPr lang="sv-SE" sz="1200" dirty="0"/>
          </a:p>
          <a:p>
            <a:r>
              <a:rPr lang="sv-SE" sz="1200" dirty="0"/>
              <a:t>Utbildning för fler än kommunikatörer</a:t>
            </a:r>
          </a:p>
          <a:p>
            <a:r>
              <a:rPr lang="sv-SE" sz="1200" dirty="0"/>
              <a:t>Kommunikatörer och andra funktioner, såsom beslutsfattare och sakkunniga, bör tillsammans gå utbildningar inom kriskommunikation. Detta skapar förståelse för varandras roller, på vilket sätt kriskommunikation kan bli ett effektivt verktyg och vilka arbetsformer som krävs för ett integrerat arbetssätt.</a:t>
            </a:r>
          </a:p>
          <a:p>
            <a:endParaRPr lang="sv-SE" sz="1200" dirty="0"/>
          </a:p>
          <a:p>
            <a:r>
              <a:rPr lang="sv-SE" sz="1200" dirty="0"/>
              <a:t>Övningar</a:t>
            </a:r>
          </a:p>
          <a:p>
            <a:r>
              <a:rPr lang="sv-SE" sz="1200" dirty="0"/>
              <a:t>Övningar är ett sätt att tydliggöra hur viktigt det är att integrera kriskommunikation i hanteringen av samhällsstörningar och visa hur det kan åstadkommas. Övningar är också ett sätt att identifiera både vilka områden som behöver utvecklas och vad som fungerar bra när det gäller förhållningssätt och arbetssätt. Denna typ av erfarenheter och insikter från övningar, och givetvis även från inträffade händelser, är viktiga att tillvarata på ett systematiskt sätt så att de kan bidra till en ökad förmåga. </a:t>
            </a:r>
          </a:p>
          <a:p>
            <a:r>
              <a:rPr lang="sv-SE" sz="1200" dirty="0"/>
              <a:t>Vilken övningsform som är lämplig beror på utvecklingsbehov och specifika övningsmål samt vilken mognadsgrad som finns i organisationen eller det aktörsgemensamma sammanhanget. Ett tänkbart upplägg i ett mer ovant sammanhang kan vara en lärande seminarieövning, där kommunikatörer och sakkunniga tillsammans diskuterar igenom stegen i hanteringen utifrån ett fiktivt scenario. </a:t>
            </a:r>
          </a:p>
          <a:p>
            <a:endParaRPr lang="sv-SE" sz="1200" dirty="0"/>
          </a:p>
          <a:p>
            <a:r>
              <a:rPr lang="sv-SE" sz="1200" dirty="0"/>
              <a:t>Kommunikativa bedömningar i förväg</a:t>
            </a:r>
          </a:p>
          <a:p>
            <a:r>
              <a:rPr lang="sv-SE" sz="1200" dirty="0"/>
              <a:t>Hantering av samhällsstörningar kan effektiviseras genom förberedande kommunikativa bedömningar utifrån specifika scenarier. De ger en känsla för vilka grupper som kan beröras av en viss händelse och hur deras behov kan se ut. Utifrån det kan ansvariga aktörer förbereda samordnade och gemensamma budskap. Scenarierna kan väljas utifrån risk- och sårbarhetsanalysen. Det kan handla om scenarier som antas vara återkommande, eller mer ovanliga scenarier som skulle få stora konsekvenser om de inträffade. Eftersom många scenarier berör flera olika aktörer är det en fördel att genomföra förberedelserna i samverkan. </a:t>
            </a:r>
          </a:p>
          <a:p>
            <a:r>
              <a:rPr lang="sv-SE" sz="1200" dirty="0"/>
              <a:t>Förberedande kommunikativa bedömningar bör genomföras av kommunikatörer (exempelvis i olika typer av kommunikatörsnätverk) i samarbete med sakkunniga. </a:t>
            </a:r>
          </a:p>
          <a:p>
            <a:r>
              <a:rPr lang="sv-SE" sz="1200" dirty="0"/>
              <a:t>Ett förberedande arbete kommer sannolikt inte att ha förutsett alla de konsekvenser och kommunikationsbehov som uppkommer den dagen scenariot blir verklighet. Alla delar kan inte heller göras i förväg. Resultatet får därför fungera som ett smörgåsbord som de ansvariga kan utgå från vid en verklig hantering. Det här sättet att arbeta kan alltså spara tid i en pressad situation. En annan vinst är att ett värdefullt samarbete mellan kommunikatörer och sakkunniga redan har inletts. </a:t>
            </a:r>
          </a:p>
          <a:p>
            <a:endParaRPr lang="sv-SE" sz="1200" dirty="0"/>
          </a:p>
          <a:p>
            <a:r>
              <a:rPr lang="sv-SE" sz="1200" dirty="0"/>
              <a:t>Arbetet kan utgå från arbetssättet som vi idag har pratat om och innefatta följande moment:</a:t>
            </a:r>
          </a:p>
          <a:p>
            <a:r>
              <a:rPr lang="sv-SE" sz="1200" b="1" dirty="0"/>
              <a:t>Gör antaganden om händelseutvecklingen </a:t>
            </a:r>
            <a:r>
              <a:rPr lang="sv-SE" sz="1200" dirty="0"/>
              <a:t>i det aktuella scenariot, inklusive kommunikationsaspekterna och prioritering av behov. (Enligt steg 1 i arbetssättet.)</a:t>
            </a:r>
          </a:p>
          <a:p>
            <a:r>
              <a:rPr lang="sv-SE" sz="1200" b="1" dirty="0"/>
              <a:t>Summera och komplettera tänkbara målgrupper. </a:t>
            </a:r>
            <a:r>
              <a:rPr lang="sv-SE" sz="1200" dirty="0"/>
              <a:t>(Enligt steg 1 i arbetssättet.)</a:t>
            </a:r>
          </a:p>
          <a:p>
            <a:r>
              <a:rPr lang="sv-SE" sz="1200" b="1" dirty="0"/>
              <a:t>Sätt gemensamma mål och delmål för kriskommunikationen</a:t>
            </a:r>
            <a:r>
              <a:rPr lang="sv-SE" sz="1200" dirty="0"/>
              <a:t>. (Enligt steg 2 i arbetssättet</a:t>
            </a:r>
            <a:r>
              <a:rPr lang="sv-SE" sz="1200" b="1" dirty="0"/>
              <a:t>.)</a:t>
            </a:r>
            <a:endParaRPr lang="sv-SE" sz="1200" dirty="0"/>
          </a:p>
          <a:p>
            <a:r>
              <a:rPr lang="sv-SE" sz="1200" b="1" dirty="0"/>
              <a:t>Formulera underlag till gemensamma budskap.  </a:t>
            </a:r>
            <a:r>
              <a:rPr lang="sv-SE" sz="1200" dirty="0"/>
              <a:t>(enligt steg 2)</a:t>
            </a:r>
          </a:p>
          <a:p>
            <a:r>
              <a:rPr lang="sv-SE" sz="1200" b="1" dirty="0"/>
              <a:t>Om möjligt, planera för tänkbara kriskommunikationsåtgärder.  </a:t>
            </a:r>
            <a:r>
              <a:rPr lang="sv-SE" sz="1200" dirty="0"/>
              <a:t>(enligt steg 3)</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70</a:t>
            </a:fld>
            <a:endParaRPr lang="sv-SE" dirty="0"/>
          </a:p>
        </p:txBody>
      </p:sp>
    </p:spTree>
    <p:extLst>
      <p:ext uri="{BB962C8B-B14F-4D97-AF65-F5344CB8AC3E}">
        <p14:creationId xmlns:p14="http://schemas.microsoft.com/office/powerpoint/2010/main" val="1417516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in i grupper och diskutera:</a:t>
            </a:r>
          </a:p>
          <a:p>
            <a:endParaRPr lang="sv-SE" dirty="0"/>
          </a:p>
          <a:p>
            <a:pPr marL="457200" indent="-457200" eaLnBrk="1" fontAlgn="auto" hangingPunct="1">
              <a:spcAft>
                <a:spcPts val="0"/>
              </a:spcAft>
              <a:buAutoNum type="arabicPeriod"/>
              <a:defRPr/>
            </a:pPr>
            <a:r>
              <a:rPr lang="sv-SE" sz="1200" kern="1200" dirty="0" smtClean="0">
                <a:solidFill>
                  <a:schemeClr val="bg1"/>
                </a:solidFill>
              </a:rPr>
              <a:t>Vad</a:t>
            </a:r>
            <a:r>
              <a:rPr lang="sv-SE" sz="1200" kern="1200" baseline="0" dirty="0" smtClean="0">
                <a:solidFill>
                  <a:schemeClr val="bg1"/>
                </a:solidFill>
              </a:rPr>
              <a:t> gör vi bra? </a:t>
            </a:r>
          </a:p>
          <a:p>
            <a:pPr marL="457200" indent="-457200" eaLnBrk="1" fontAlgn="auto" hangingPunct="1">
              <a:spcAft>
                <a:spcPts val="0"/>
              </a:spcAft>
              <a:buAutoNum type="arabicPeriod"/>
              <a:defRPr/>
            </a:pPr>
            <a:r>
              <a:rPr lang="sv-SE" sz="1200" kern="1200" baseline="0" dirty="0" smtClean="0">
                <a:solidFill>
                  <a:schemeClr val="bg1"/>
                </a:solidFill>
              </a:rPr>
              <a:t>V</a:t>
            </a:r>
            <a:r>
              <a:rPr lang="sv-SE" sz="1200" kern="1200" dirty="0" smtClean="0">
                <a:solidFill>
                  <a:schemeClr val="bg1"/>
                </a:solidFill>
              </a:rPr>
              <a:t>ad </a:t>
            </a:r>
            <a:r>
              <a:rPr lang="sv-SE" sz="1200" kern="1200" dirty="0">
                <a:solidFill>
                  <a:schemeClr val="bg1"/>
                </a:solidFill>
              </a:rPr>
              <a:t>behöver utvecklas?</a:t>
            </a:r>
          </a:p>
          <a:p>
            <a:endParaRPr lang="sv-SE" dirty="0"/>
          </a:p>
          <a:p>
            <a:r>
              <a:rPr lang="sv-SE" dirty="0"/>
              <a:t>………………………………………………………..</a:t>
            </a:r>
          </a:p>
          <a:p>
            <a:r>
              <a:rPr lang="sv-SE" dirty="0"/>
              <a:t>Till dig som utbildar:</a:t>
            </a:r>
          </a:p>
          <a:p>
            <a:r>
              <a:rPr lang="sv-SE" dirty="0"/>
              <a:t>Inled gärna med enskild</a:t>
            </a:r>
            <a:r>
              <a:rPr lang="sv-SE" baseline="0" dirty="0"/>
              <a:t> reflektion </a:t>
            </a:r>
            <a:r>
              <a:rPr lang="sv-SE" baseline="0" dirty="0" smtClean="0"/>
              <a:t>ett par minuter för </a:t>
            </a:r>
            <a:r>
              <a:rPr lang="sv-SE" baseline="0" dirty="0"/>
              <a:t>att vare deltagare ska få möjlighet att fånga sina egna tankar och uppkomna idéer. </a:t>
            </a:r>
          </a:p>
          <a:p>
            <a:r>
              <a:rPr lang="sv-SE" baseline="0" dirty="0"/>
              <a:t>Reflektera sen i par eller i större grupper beroende på gruppens storlek och tid till förfogande. </a:t>
            </a:r>
            <a:endParaRPr lang="sv-SE" dirty="0"/>
          </a:p>
          <a:p>
            <a:endParaRPr lang="sv-SE" dirty="0"/>
          </a:p>
          <a:p>
            <a:pPr marL="171450" indent="-171450">
              <a:buFont typeface="Arial" panose="020B0604020202020204" pitchFamily="34" charset="0"/>
              <a:buChar char="•"/>
            </a:pPr>
            <a:r>
              <a:rPr lang="sv-SE" dirty="0"/>
              <a:t>Hjälp gärna deltagarna</a:t>
            </a:r>
            <a:r>
              <a:rPr lang="sv-SE" baseline="0" dirty="0"/>
              <a:t> att återknyta till samspelet mellan roller och funktioner och vilka leveranser som behöver göras dem emellan för att integrera kommunikation i hanteringen. </a:t>
            </a:r>
          </a:p>
          <a:p>
            <a:pPr marL="171450" indent="-171450">
              <a:buFont typeface="Arial" panose="020B0604020202020204" pitchFamily="34" charset="0"/>
              <a:buChar char="•"/>
            </a:pPr>
            <a:r>
              <a:rPr lang="sv-SE" baseline="0" dirty="0"/>
              <a:t>Ett hjälpmedel är att skriva ut figuren som beskriver arbetssättet på nästkommande bild i bildspelet på ett A3-papper så att deltagarna kan anteckna direkt på pappret vid varje ”tårtbit”.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Ett annat är att rita stora cirklar med ”</a:t>
            </a:r>
            <a:r>
              <a:rPr lang="sv-SE" baseline="0" dirty="0" err="1"/>
              <a:t>tårbitar</a:t>
            </a:r>
            <a:r>
              <a:rPr lang="sv-SE" baseline="0" dirty="0"/>
              <a:t>” på </a:t>
            </a:r>
            <a:r>
              <a:rPr lang="sv-SE" baseline="0" dirty="0" err="1"/>
              <a:t>whiteboard</a:t>
            </a:r>
            <a:r>
              <a:rPr lang="sv-SE" baseline="0" dirty="0"/>
              <a:t> eller blädderblock och låta grupperna arbeta tillsammans stående framför tavlan. </a:t>
            </a:r>
          </a:p>
          <a:p>
            <a:endParaRPr lang="sv-SE" baseline="0" dirty="0"/>
          </a:p>
          <a:p>
            <a:endParaRPr lang="sv-SE" baseline="0" dirty="0"/>
          </a:p>
          <a:p>
            <a:endParaRPr lang="sv-SE" baseline="0" dirty="0"/>
          </a:p>
          <a:p>
            <a:endParaRPr lang="sv-SE" baseline="0" dirty="0"/>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71</a:t>
            </a:fld>
            <a:endParaRPr lang="sv-SE" dirty="0"/>
          </a:p>
        </p:txBody>
      </p:sp>
    </p:spTree>
    <p:extLst>
      <p:ext uri="{BB962C8B-B14F-4D97-AF65-F5344CB8AC3E}">
        <p14:creationId xmlns:p14="http://schemas.microsoft.com/office/powerpoint/2010/main" val="7257151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a:t>
            </a:r>
          </a:p>
          <a:p>
            <a:r>
              <a:rPr lang="sv-SE" dirty="0"/>
              <a:t>Till dig som utbildar:</a:t>
            </a:r>
          </a:p>
          <a:p>
            <a:r>
              <a:rPr lang="sv-SE" dirty="0"/>
              <a:t>Vid</a:t>
            </a:r>
            <a:r>
              <a:rPr lang="sv-SE" baseline="0" dirty="0"/>
              <a:t> behov visa denna bild under tiden som deltagarna reflekterar enskilt och tillsammans.</a:t>
            </a:r>
          </a:p>
          <a:p>
            <a:r>
              <a:rPr lang="sv-SE" baseline="0" dirty="0"/>
              <a:t>Eller använd som underlag för utskrift för reflektionsövning. </a:t>
            </a:r>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72</a:t>
            </a:fld>
            <a:endParaRPr lang="sv-SE" dirty="0"/>
          </a:p>
        </p:txBody>
      </p:sp>
    </p:spTree>
    <p:extLst>
      <p:ext uri="{BB962C8B-B14F-4D97-AF65-F5344CB8AC3E}">
        <p14:creationId xmlns:p14="http://schemas.microsoft.com/office/powerpoint/2010/main" val="12187118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går vi över till det sista blocket för dagen. Vi inleder med en sammanfattning, sedan är det dags att avsluta.</a:t>
            </a:r>
          </a:p>
        </p:txBody>
      </p:sp>
      <p:sp>
        <p:nvSpPr>
          <p:cNvPr id="4" name="Platshållare för bildnummer 3"/>
          <p:cNvSpPr>
            <a:spLocks noGrp="1"/>
          </p:cNvSpPr>
          <p:nvPr>
            <p:ph type="sldNum" sz="quarter" idx="5"/>
          </p:nvPr>
        </p:nvSpPr>
        <p:spPr/>
        <p:txBody>
          <a:bodyPr/>
          <a:lstStyle/>
          <a:p>
            <a:fld id="{FF7F2546-EB6E-48EB-B02F-80676DFB14CF}" type="slidenum">
              <a:rPr lang="sv-SE" smtClean="0"/>
              <a:t>73</a:t>
            </a:fld>
            <a:endParaRPr lang="sv-SE" dirty="0"/>
          </a:p>
        </p:txBody>
      </p:sp>
    </p:spTree>
    <p:extLst>
      <p:ext uri="{BB962C8B-B14F-4D97-AF65-F5344CB8AC3E}">
        <p14:creationId xmlns:p14="http://schemas.microsoft.com/office/powerpoint/2010/main" val="1198342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xmlns="" id="{95B55158-FBDB-436D-8CD6-D91757A6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xmlns="" id="{FAC0AB31-75E6-4FAF-AA16-DC9131588819}"/>
              </a:ext>
            </a:extLst>
          </p:cNvPr>
          <p:cNvSpPr>
            <a:spLocks noGrp="1"/>
          </p:cNvSpPr>
          <p:nvPr>
            <p:ph type="body" idx="1"/>
          </p:nvPr>
        </p:nvSpPr>
        <p:spPr/>
        <p:txBody>
          <a:bodyPr/>
          <a:lstStyle/>
          <a:p>
            <a:pPr eaLnBrk="1" fontAlgn="auto" hangingPunct="1">
              <a:spcBef>
                <a:spcPts val="0"/>
              </a:spcBef>
              <a:spcAft>
                <a:spcPts val="0"/>
              </a:spcAft>
              <a:defRPr/>
            </a:pPr>
            <a:r>
              <a:rPr lang="sv-SE" sz="1200" dirty="0"/>
              <a:t>Syftet med de gemensamma grunderna för samverkan och ledning är att bidra till att öka vår gemensamma förmåga att hantera samhällsstörningar. </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De ger vägledning till aktörer för att agera på ett likartat och strukturerat sätt, för att till exempel: </a:t>
            </a:r>
          </a:p>
          <a:p>
            <a:pPr marL="171450" indent="-171450" eaLnBrk="1" fontAlgn="auto" hangingPunct="1">
              <a:spcBef>
                <a:spcPts val="0"/>
              </a:spcBef>
              <a:spcAft>
                <a:spcPts val="0"/>
              </a:spcAft>
              <a:buFont typeface="Arial" panose="020B0604020202020204" pitchFamily="34" charset="0"/>
              <a:buChar char="•"/>
              <a:defRPr/>
            </a:pPr>
            <a:r>
              <a:rPr lang="sv-SE" sz="1200" dirty="0"/>
              <a:t>förstå varandra bättre(med ett aktörsgemensamt språk, hur vi använder centrala termer)</a:t>
            </a:r>
          </a:p>
          <a:p>
            <a:pPr marL="171450" indent="-171450" eaLnBrk="1" fontAlgn="auto" hangingPunct="1">
              <a:spcBef>
                <a:spcPts val="0"/>
              </a:spcBef>
              <a:spcAft>
                <a:spcPts val="0"/>
              </a:spcAft>
              <a:buFont typeface="Arial" panose="020B0604020202020204" pitchFamily="34" charset="0"/>
              <a:buChar char="•"/>
              <a:defRPr/>
            </a:pPr>
            <a:r>
              <a:rPr lang="sv-SE" sz="1200" dirty="0"/>
              <a:t>kontakta varandra och träffa överenskommelser (under gemensamma former)</a:t>
            </a:r>
          </a:p>
          <a:p>
            <a:pPr marL="171450" indent="-171450" eaLnBrk="1" fontAlgn="auto" hangingPunct="1">
              <a:spcBef>
                <a:spcPts val="0"/>
              </a:spcBef>
              <a:spcAft>
                <a:spcPts val="0"/>
              </a:spcAft>
              <a:buFont typeface="Arial" panose="020B0604020202020204" pitchFamily="34" charset="0"/>
              <a:buChar char="•"/>
              <a:defRPr/>
            </a:pPr>
            <a:r>
              <a:rPr lang="sv-SE" sz="1200" dirty="0"/>
              <a:t>utbyta och dela information</a:t>
            </a:r>
          </a:p>
          <a:p>
            <a:pPr marL="171450" indent="-171450" eaLnBrk="1" fontAlgn="auto" hangingPunct="1">
              <a:spcBef>
                <a:spcPts val="0"/>
              </a:spcBef>
              <a:spcAft>
                <a:spcPts val="0"/>
              </a:spcAft>
              <a:buFont typeface="Arial" panose="020B0604020202020204" pitchFamily="34" charset="0"/>
              <a:buChar char="•"/>
              <a:defRPr/>
            </a:pPr>
            <a:r>
              <a:rPr lang="sv-SE" sz="1200" dirty="0"/>
              <a:t>skapa lägesbilder och samlade lägesbilder</a:t>
            </a:r>
          </a:p>
          <a:p>
            <a:pPr marL="171450" indent="-171450" eaLnBrk="1" fontAlgn="auto" hangingPunct="1">
              <a:spcBef>
                <a:spcPts val="0"/>
              </a:spcBef>
              <a:spcAft>
                <a:spcPts val="0"/>
              </a:spcAft>
              <a:buFont typeface="Arial" panose="020B0604020202020204" pitchFamily="34" charset="0"/>
              <a:buChar char="•"/>
              <a:defRPr/>
            </a:pPr>
            <a:r>
              <a:rPr lang="sv-SE" sz="1200" dirty="0"/>
              <a:t>utbilda, öva och lära. </a:t>
            </a:r>
          </a:p>
          <a:p>
            <a:pPr eaLnBrk="1" fontAlgn="auto" hangingPunct="1">
              <a:spcBef>
                <a:spcPts val="0"/>
              </a:spcBef>
              <a:spcAft>
                <a:spcPts val="0"/>
              </a:spcAft>
              <a:defRPr/>
            </a:pPr>
            <a:endParaRPr lang="sv-SE" sz="1200" dirty="0"/>
          </a:p>
        </p:txBody>
      </p:sp>
      <p:sp>
        <p:nvSpPr>
          <p:cNvPr id="18436" name="Platshållare för bildnummer 3">
            <a:extLst>
              <a:ext uri="{FF2B5EF4-FFF2-40B4-BE49-F238E27FC236}">
                <a16:creationId xmlns:a16="http://schemas.microsoft.com/office/drawing/2014/main" xmlns="" id="{10C0FB6F-8257-495E-B779-A8B7FAD06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656CAF-6643-4879-9DD3-B3AFDA9D5399}" type="slidenum">
              <a:rPr lang="sv-SE" altLang="sv-SE" smtClean="0">
                <a:latin typeface="Calibri" panose="020F0502020204030204" pitchFamily="34" charset="0"/>
              </a:rPr>
              <a:pPr fontAlgn="base">
                <a:spcBef>
                  <a:spcPct val="0"/>
                </a:spcBef>
                <a:spcAft>
                  <a:spcPct val="0"/>
                </a:spcAft>
              </a:pPr>
              <a:t>74</a:t>
            </a:fld>
            <a:endParaRPr lang="sv-SE" altLang="sv-SE" dirty="0">
              <a:latin typeface="Calibri" panose="020F0502020204030204" pitchFamily="34" charset="0"/>
            </a:endParaRPr>
          </a:p>
        </p:txBody>
      </p:sp>
    </p:spTree>
    <p:extLst>
      <p:ext uri="{BB962C8B-B14F-4D97-AF65-F5344CB8AC3E}">
        <p14:creationId xmlns:p14="http://schemas.microsoft.com/office/powerpoint/2010/main" val="3033457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Återknyt till denna bild:  ”dagens viktigaste bild”. </a:t>
            </a:r>
          </a:p>
          <a:p>
            <a:pPr eaLnBrk="1" hangingPunct="1">
              <a:spcBef>
                <a:spcPct val="0"/>
              </a:spcBef>
            </a:pPr>
            <a:endParaRPr lang="sv-SE" altLang="sv-SE" dirty="0"/>
          </a:p>
          <a:p>
            <a:pPr eaLnBrk="1" hangingPunct="1">
              <a:spcBef>
                <a:spcPct val="0"/>
              </a:spcBef>
            </a:pPr>
            <a:r>
              <a:rPr lang="sv-SE" altLang="sv-SE" dirty="0"/>
              <a:t>Om</a:t>
            </a:r>
            <a:r>
              <a:rPr lang="sv-SE" altLang="sv-SE" baseline="0" dirty="0"/>
              <a:t> vi fokuserar på </a:t>
            </a:r>
            <a:r>
              <a:rPr lang="sv-SE" altLang="sv-SE" baseline="0" dirty="0" smtClean="0"/>
              <a:t>det som ska skyddas och den </a:t>
            </a:r>
            <a:r>
              <a:rPr lang="sv-SE" altLang="sv-SE" b="1" baseline="0" dirty="0"/>
              <a:t>effekt </a:t>
            </a:r>
            <a:r>
              <a:rPr lang="sv-SE" altLang="sv-SE" b="1" baseline="0" dirty="0" smtClean="0"/>
              <a:t>i hanteringen </a:t>
            </a:r>
            <a:r>
              <a:rPr lang="sv-SE" altLang="sv-SE" baseline="0" dirty="0" smtClean="0"/>
              <a:t>vi </a:t>
            </a:r>
            <a:r>
              <a:rPr lang="sv-SE" altLang="sv-SE" baseline="0" dirty="0"/>
              <a:t>ska uppnå så underlättar det för oss när vi ska arbeta tillsammans och särskilt när vi vill integrera kommunikationsperspektivet. </a:t>
            </a:r>
          </a:p>
        </p:txBody>
      </p:sp>
      <p:sp>
        <p:nvSpPr>
          <p:cNvPr id="4" name="Platshållare för bildnummer 3"/>
          <p:cNvSpPr>
            <a:spLocks noGrp="1"/>
          </p:cNvSpPr>
          <p:nvPr>
            <p:ph type="sldNum" sz="quarter" idx="5"/>
          </p:nvPr>
        </p:nvSpPr>
        <p:spPr/>
        <p:txBody>
          <a:bodyPr/>
          <a:lstStyle/>
          <a:p>
            <a:fld id="{FF7F2546-EB6E-48EB-B02F-80676DFB14CF}" type="slidenum">
              <a:rPr lang="sv-SE" smtClean="0"/>
              <a:t>75</a:t>
            </a:fld>
            <a:endParaRPr lang="sv-SE" dirty="0"/>
          </a:p>
        </p:txBody>
      </p:sp>
    </p:spTree>
    <p:extLst>
      <p:ext uri="{BB962C8B-B14F-4D97-AF65-F5344CB8AC3E}">
        <p14:creationId xmlns:p14="http://schemas.microsoft.com/office/powerpoint/2010/main" val="16872691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Repetera</a:t>
            </a:r>
            <a:r>
              <a:rPr lang="sv-SE" sz="1200" baseline="0" dirty="0" smtClean="0"/>
              <a:t> att det är allas ansvar att det kommunikativa perspektivet integreras för att vi ska få ökad effekt i hanteringen av samhällsstörningar. </a:t>
            </a:r>
          </a:p>
          <a:p>
            <a:endParaRPr lang="sv-SE" sz="1200" baseline="0" dirty="0" smtClean="0"/>
          </a:p>
          <a:p>
            <a:r>
              <a:rPr lang="sv-SE" sz="1200" dirty="0" smtClean="0"/>
              <a:t>Fokus för vägledningen är att:</a:t>
            </a:r>
          </a:p>
          <a:p>
            <a:endParaRPr lang="sv-SE" sz="1200" dirty="0" smtClean="0"/>
          </a:p>
          <a:p>
            <a:r>
              <a:rPr lang="sv-SE" sz="1200" dirty="0" smtClean="0"/>
              <a:t>Förhållningssätt och arbetssätt ska leda till att kriskommunikationsarbetet ska:</a:t>
            </a:r>
          </a:p>
          <a:p>
            <a:endParaRPr lang="sv-SE" sz="1200" dirty="0" smtClean="0"/>
          </a:p>
          <a:p>
            <a:pPr marL="285750" indent="-285750">
              <a:buFont typeface="Arial" panose="020B0604020202020204" pitchFamily="34" charset="0"/>
              <a:buChar char="•"/>
            </a:pPr>
            <a:r>
              <a:rPr lang="sv-SE" sz="1200" dirty="0" smtClean="0"/>
              <a:t>Bli en integrerad del i hanteringens alla steg</a:t>
            </a:r>
          </a:p>
          <a:p>
            <a:pPr marL="285750" indent="-285750">
              <a:buFont typeface="Arial" panose="020B0604020202020204" pitchFamily="34" charset="0"/>
              <a:buChar char="•"/>
            </a:pPr>
            <a:r>
              <a:rPr lang="sv-SE" sz="1200" dirty="0" smtClean="0"/>
              <a:t>Bedrivas mot hanteringens aktörsgemensamma mål, genom kommunikationssamordning</a:t>
            </a:r>
          </a:p>
          <a:p>
            <a:pPr marL="0" indent="0">
              <a:buFont typeface="Arial" panose="020B0604020202020204" pitchFamily="34" charset="0"/>
              <a:buNone/>
            </a:pPr>
            <a:endParaRPr lang="sv-SE" sz="1200" dirty="0" smtClean="0"/>
          </a:p>
          <a:p>
            <a:pPr marL="0" indent="0">
              <a:buFont typeface="Arial" panose="020B0604020202020204" pitchFamily="34" charset="0"/>
              <a:buNone/>
            </a:pPr>
            <a:r>
              <a:rPr lang="sv-SE" sz="1200" dirty="0" smtClean="0"/>
              <a:t>Målgrupper är:</a:t>
            </a:r>
          </a:p>
          <a:p>
            <a:pPr marL="285750" indent="-285750">
              <a:buFont typeface="Arial" panose="020B0604020202020204" pitchFamily="34" charset="0"/>
              <a:buChar char="•"/>
            </a:pPr>
            <a:r>
              <a:rPr lang="sv-SE" sz="1200" dirty="0" smtClean="0"/>
              <a:t>Beslutsfattare</a:t>
            </a:r>
          </a:p>
          <a:p>
            <a:pPr marL="285750" indent="-285750">
              <a:buFont typeface="Arial" panose="020B0604020202020204" pitchFamily="34" charset="0"/>
              <a:buChar char="•"/>
            </a:pPr>
            <a:r>
              <a:rPr lang="sv-SE" sz="1200" dirty="0" smtClean="0"/>
              <a:t>Kommunikatörer</a:t>
            </a:r>
          </a:p>
          <a:p>
            <a:pPr marL="285750" indent="-285750">
              <a:buFont typeface="Arial" panose="020B0604020202020204" pitchFamily="34" charset="0"/>
              <a:buChar char="•"/>
            </a:pPr>
            <a:r>
              <a:rPr lang="sv-SE" sz="1200" dirty="0" smtClean="0"/>
              <a:t>De som bedriver analysarbete</a:t>
            </a:r>
          </a:p>
          <a:p>
            <a:pPr marL="285750" indent="-285750">
              <a:buFont typeface="Arial" panose="020B0604020202020204" pitchFamily="34" charset="0"/>
              <a:buChar char="•"/>
            </a:pPr>
            <a:r>
              <a:rPr lang="sv-SE" sz="1200" dirty="0" smtClean="0"/>
              <a:t>De som leder samverkansmöten och arbetsgrupper</a:t>
            </a:r>
          </a:p>
          <a:p>
            <a:pPr marL="285750" indent="-285750">
              <a:buFont typeface="Arial" panose="020B0604020202020204" pitchFamily="34" charset="0"/>
              <a:buChar char="•"/>
            </a:pPr>
            <a:r>
              <a:rPr lang="sv-SE" sz="1200" dirty="0" smtClean="0"/>
              <a:t>Förmågebyggare</a:t>
            </a:r>
          </a:p>
          <a:p>
            <a:pPr marL="285750" indent="-285750">
              <a:buFont typeface="Arial" panose="020B0604020202020204" pitchFamily="34" charset="0"/>
              <a:buChar char="•"/>
            </a:pPr>
            <a:endParaRPr lang="sv-SE" sz="1200" dirty="0" smtClean="0"/>
          </a:p>
          <a:p>
            <a:pPr marL="285750" indent="-285750">
              <a:buFont typeface="Arial" panose="020B0604020202020204" pitchFamily="34" charset="0"/>
              <a:buChar char="•"/>
            </a:pPr>
            <a:r>
              <a:rPr lang="sv-SE" sz="1200" dirty="0" smtClean="0"/>
              <a:t>I offentliga och</a:t>
            </a:r>
            <a:r>
              <a:rPr lang="sv-SE" sz="1200" baseline="0" dirty="0" smtClean="0"/>
              <a:t> </a:t>
            </a:r>
            <a:r>
              <a:rPr lang="sv-SE" sz="1200" dirty="0" smtClean="0"/>
              <a:t>privata såväl som i ideella organisationer. </a:t>
            </a:r>
          </a:p>
        </p:txBody>
      </p:sp>
      <p:sp>
        <p:nvSpPr>
          <p:cNvPr id="4" name="Platshållare för bildnummer 3"/>
          <p:cNvSpPr>
            <a:spLocks noGrp="1"/>
          </p:cNvSpPr>
          <p:nvPr>
            <p:ph type="sldNum" sz="quarter" idx="5"/>
          </p:nvPr>
        </p:nvSpPr>
        <p:spPr/>
        <p:txBody>
          <a:bodyPr/>
          <a:lstStyle/>
          <a:p>
            <a:fld id="{FF7F2546-EB6E-48EB-B02F-80676DFB14CF}" type="slidenum">
              <a:rPr lang="sv-SE" smtClean="0"/>
              <a:t>76</a:t>
            </a:fld>
            <a:endParaRPr lang="sv-SE" dirty="0"/>
          </a:p>
        </p:txBody>
      </p:sp>
    </p:spTree>
    <p:extLst>
      <p:ext uri="{BB962C8B-B14F-4D97-AF65-F5344CB8AC3E}">
        <p14:creationId xmlns:p14="http://schemas.microsoft.com/office/powerpoint/2010/main" val="2353554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Viktigt att poängtera att med integrerad kommunikation så jobbar vi med samma steg som i övrigt vid aktörsgemensamt arbete. </a:t>
            </a:r>
          </a:p>
          <a:p>
            <a:endParaRPr lang="sv-SE" sz="1200" dirty="0"/>
          </a:p>
          <a:p>
            <a:r>
              <a:rPr lang="sv-SE" sz="1200" dirty="0"/>
              <a:t>Dessa kan delas in i två block:</a:t>
            </a:r>
          </a:p>
          <a:p>
            <a:r>
              <a:rPr lang="sv-SE" sz="1200" dirty="0"/>
              <a:t>Bedömnings- och inriktningsarbete och åtgärdsarbete.</a:t>
            </a:r>
          </a:p>
          <a:p>
            <a:endParaRPr lang="sv-SE" sz="1200" dirty="0"/>
          </a:p>
          <a:p>
            <a:r>
              <a:rPr lang="sv-SE" sz="1200" dirty="0"/>
              <a:t>Under bedömnings- och inriktningsarbete handlar det i stort om att bedöma situationen och att prioritera behov.</a:t>
            </a:r>
          </a:p>
          <a:p>
            <a:endParaRPr lang="sv-SE" sz="1200" dirty="0"/>
          </a:p>
          <a:p>
            <a:r>
              <a:rPr lang="sv-SE" sz="1200" dirty="0"/>
              <a:t>Under åtgärdsarbete så handlar det om stegen att konkretisera och planera åtgärder och att genomföra åtgärderna.</a:t>
            </a:r>
          </a:p>
          <a:p>
            <a:endParaRPr lang="sv-SE" sz="120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77</a:t>
            </a:fld>
            <a:endParaRPr lang="sv-SE" dirty="0"/>
          </a:p>
        </p:txBody>
      </p:sp>
    </p:spTree>
    <p:extLst>
      <p:ext uri="{BB962C8B-B14F-4D97-AF65-F5344CB8AC3E}">
        <p14:creationId xmlns:p14="http://schemas.microsoft.com/office/powerpoint/2010/main" val="2078192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Repetera</a:t>
            </a:r>
            <a:r>
              <a:rPr lang="sv-SE" baseline="0" dirty="0" smtClean="0"/>
              <a:t> </a:t>
            </a:r>
            <a:r>
              <a:rPr lang="sv-SE" baseline="0" dirty="0"/>
              <a:t>vikten av att vi jobbar integrerat, dvs helst sitter tillsammans alla funktioner inklusive kommunikatör, i steg 1 och steg 2 – illustreras av flätan. </a:t>
            </a:r>
          </a:p>
          <a:p>
            <a:endParaRPr lang="sv-SE" dirty="0"/>
          </a:p>
          <a:p>
            <a:r>
              <a:rPr lang="sv-SE" sz="1200" dirty="0"/>
              <a:t>Arbetsinsatsen i respektive steg beror på förutsättningarna. I en avgränsad händelse eller om det är bråttom kan stegen beröras mycket snabbt. En komplex och utdragen händelse kräver ett mer omfattande arbete och ett antal varv genom stegen. Oftast fördjupas arbetet successivt.</a:t>
            </a:r>
          </a:p>
        </p:txBody>
      </p:sp>
      <p:sp>
        <p:nvSpPr>
          <p:cNvPr id="4" name="Platshållare för bildnummer 3"/>
          <p:cNvSpPr>
            <a:spLocks noGrp="1"/>
          </p:cNvSpPr>
          <p:nvPr>
            <p:ph type="sldNum" sz="quarter" idx="5"/>
          </p:nvPr>
        </p:nvSpPr>
        <p:spPr/>
        <p:txBody>
          <a:bodyPr/>
          <a:lstStyle/>
          <a:p>
            <a:fld id="{FF7F2546-EB6E-48EB-B02F-80676DFB14CF}" type="slidenum">
              <a:rPr lang="sv-SE" smtClean="0"/>
              <a:t>78</a:t>
            </a:fld>
            <a:endParaRPr lang="sv-SE" dirty="0"/>
          </a:p>
        </p:txBody>
      </p:sp>
    </p:spTree>
    <p:extLst>
      <p:ext uri="{BB962C8B-B14F-4D97-AF65-F5344CB8AC3E}">
        <p14:creationId xmlns:p14="http://schemas.microsoft.com/office/powerpoint/2010/main" val="27743698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Kort repetition och återknytning till vad</a:t>
            </a:r>
            <a:r>
              <a:rPr lang="sv-SE" baseline="0" dirty="0"/>
              <a:t> det egentligen handlar om när vi arbetar integrerat med kriskommunikationen i hanteringen. </a:t>
            </a:r>
          </a:p>
          <a:p>
            <a:endParaRPr lang="sv-SE" baseline="0" dirty="0"/>
          </a:p>
          <a:p>
            <a:r>
              <a:rPr lang="sv-SE" baseline="0" dirty="0"/>
              <a:t>………………………….</a:t>
            </a:r>
          </a:p>
          <a:p>
            <a:r>
              <a:rPr lang="sv-SE" baseline="0" dirty="0"/>
              <a:t>Till dig som utbildar:</a:t>
            </a:r>
          </a:p>
          <a:p>
            <a:r>
              <a:rPr lang="sv-SE" baseline="0" dirty="0"/>
              <a:t>Kan man komma ihåg dessa 3 saker så har man förståelse för vad Vägledningen kan stötta med. </a:t>
            </a:r>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79</a:t>
            </a:fld>
            <a:endParaRPr lang="sv-SE" dirty="0"/>
          </a:p>
        </p:txBody>
      </p:sp>
    </p:spTree>
    <p:extLst>
      <p:ext uri="{BB962C8B-B14F-4D97-AF65-F5344CB8AC3E}">
        <p14:creationId xmlns:p14="http://schemas.microsoft.com/office/powerpoint/2010/main" val="147324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Syftet med dagen är att skapa en ökad förståelse för hur integrerad kriskommunikation och </a:t>
            </a:r>
            <a:r>
              <a:rPr lang="sv-SE" dirty="0" smtClean="0"/>
              <a:t>arbetsmetoden </a:t>
            </a:r>
            <a:r>
              <a:rPr lang="sv-SE" dirty="0"/>
              <a:t>som beskrivs i vägledningen kan leda till ökad effekt vid hantering av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viktigaste perspektivet</a:t>
            </a:r>
            <a:r>
              <a:rPr lang="sv-SE" baseline="0" dirty="0"/>
              <a:t> att lyfta under utbildningen, och att återknyta till i slutet, är att integrerad kriskommunikation vid hanteringen av en samhällsstörning är allas ansvar. Alla roller och funktioner har ett ansvar för detta, inte bara kommunikatörerna.</a:t>
            </a:r>
            <a:endParaRPr lang="sv-SE" dirty="0"/>
          </a:p>
          <a:p>
            <a:r>
              <a:rPr lang="sv-SE" dirty="0"/>
              <a:t> </a:t>
            </a:r>
          </a:p>
        </p:txBody>
      </p:sp>
      <p:sp>
        <p:nvSpPr>
          <p:cNvPr id="4" name="Platshållare för bildnummer 3"/>
          <p:cNvSpPr>
            <a:spLocks noGrp="1"/>
          </p:cNvSpPr>
          <p:nvPr>
            <p:ph type="sldNum" sz="quarter" idx="5"/>
          </p:nvPr>
        </p:nvSpPr>
        <p:spPr/>
        <p:txBody>
          <a:bodyPr/>
          <a:lstStyle/>
          <a:p>
            <a:fld id="{FF7F2546-EB6E-48EB-B02F-80676DFB14CF}" type="slidenum">
              <a:rPr lang="sv-SE" smtClean="0"/>
              <a:t>8</a:t>
            </a:fld>
            <a:endParaRPr lang="sv-SE" dirty="0"/>
          </a:p>
        </p:txBody>
      </p:sp>
    </p:spTree>
    <p:extLst>
      <p:ext uri="{BB962C8B-B14F-4D97-AF65-F5344CB8AC3E}">
        <p14:creationId xmlns:p14="http://schemas.microsoft.com/office/powerpoint/2010/main" val="3766904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inledningen tog vi upp målet för dagen.</a:t>
            </a:r>
          </a:p>
          <a:p>
            <a:endParaRPr lang="sv-SE" dirty="0"/>
          </a:p>
          <a:p>
            <a:r>
              <a:rPr lang="sv-SE" dirty="0"/>
              <a:t>Återkoppla till målen. </a:t>
            </a:r>
            <a:endParaRPr lang="sv-SE" dirty="0" smtClean="0"/>
          </a:p>
          <a:p>
            <a:endParaRPr lang="sv-SE" dirty="0"/>
          </a:p>
          <a:p>
            <a:r>
              <a:rPr lang="sv-SE" dirty="0" smtClean="0"/>
              <a:t>Formulera gärna några konkreta exempel som ni arbetat med under utbildningen som möter målformuleringarna.</a:t>
            </a:r>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80</a:t>
            </a:fld>
            <a:endParaRPr lang="sv-SE" dirty="0"/>
          </a:p>
        </p:txBody>
      </p:sp>
    </p:spTree>
    <p:extLst>
      <p:ext uri="{BB962C8B-B14F-4D97-AF65-F5344CB8AC3E}">
        <p14:creationId xmlns:p14="http://schemas.microsoft.com/office/powerpoint/2010/main" val="20090219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vill gärna avsluta med att ni enskilt reflekterar kring:</a:t>
            </a:r>
          </a:p>
          <a:p>
            <a:endParaRPr lang="sv-SE" dirty="0"/>
          </a:p>
          <a:p>
            <a:pPr marL="0" indent="0" eaLnBrk="1" fontAlgn="auto" hangingPunct="1">
              <a:spcAft>
                <a:spcPts val="0"/>
              </a:spcAft>
              <a:buNone/>
              <a:defRPr/>
            </a:pPr>
            <a:r>
              <a:rPr lang="sv-SE" sz="1200" kern="1200" dirty="0">
                <a:solidFill>
                  <a:schemeClr val="bg1"/>
                </a:solidFill>
              </a:rPr>
              <a:t>1. Vad tar jag med mig från idag?</a:t>
            </a:r>
          </a:p>
          <a:p>
            <a:pPr marL="0" indent="0" eaLnBrk="1" fontAlgn="auto" hangingPunct="1">
              <a:spcAft>
                <a:spcPts val="0"/>
              </a:spcAft>
              <a:buNone/>
              <a:defRPr/>
            </a:pPr>
            <a:endParaRPr lang="sv-SE" sz="1200" kern="1200" dirty="0">
              <a:solidFill>
                <a:schemeClr val="bg1"/>
              </a:solidFill>
            </a:endParaRPr>
          </a:p>
          <a:p>
            <a:pPr marL="0" indent="0" eaLnBrk="1" fontAlgn="auto" hangingPunct="1">
              <a:spcAft>
                <a:spcPts val="0"/>
              </a:spcAft>
              <a:buNone/>
              <a:defRPr/>
            </a:pPr>
            <a:r>
              <a:rPr lang="sv-SE" sz="1200" kern="1200" dirty="0">
                <a:solidFill>
                  <a:schemeClr val="bg1"/>
                </a:solidFill>
              </a:rPr>
              <a:t>2. Vad är det första jag ska göra när jag kommer hem?</a:t>
            </a:r>
          </a:p>
          <a:p>
            <a:pPr marL="0" indent="0" eaLnBrk="1" fontAlgn="auto" hangingPunct="1">
              <a:spcAft>
                <a:spcPts val="0"/>
              </a:spcAft>
              <a:buNone/>
              <a:defRPr/>
            </a:pPr>
            <a:endParaRPr lang="sv-SE" sz="1200" kern="1200" dirty="0" smtClean="0">
              <a:solidFill>
                <a:schemeClr val="bg1"/>
              </a:solidFill>
            </a:endParaRPr>
          </a:p>
          <a:p>
            <a:pPr marL="0" indent="0" eaLnBrk="1" fontAlgn="auto" hangingPunct="1">
              <a:spcAft>
                <a:spcPts val="0"/>
              </a:spcAft>
              <a:buNone/>
              <a:defRPr/>
            </a:pPr>
            <a:r>
              <a:rPr lang="sv-SE" sz="1200" kern="1200" dirty="0" smtClean="0">
                <a:solidFill>
                  <a:schemeClr val="bg1"/>
                </a:solidFill>
              </a:rPr>
              <a:t>Reflektera enskilt ett par minuter. Sen går vi laget runt och du har möjlighet att dela</a:t>
            </a:r>
            <a:r>
              <a:rPr lang="sv-SE" sz="1200" kern="1200" baseline="0" dirty="0" smtClean="0">
                <a:solidFill>
                  <a:schemeClr val="bg1"/>
                </a:solidFill>
              </a:rPr>
              <a:t> </a:t>
            </a:r>
            <a:r>
              <a:rPr lang="sv-SE" sz="1200" kern="1200" baseline="0" dirty="0">
                <a:solidFill>
                  <a:schemeClr val="bg1"/>
                </a:solidFill>
              </a:rPr>
              <a:t>med dig något kort som du reflekterat över</a:t>
            </a:r>
            <a:r>
              <a:rPr lang="sv-SE" sz="1200" kern="1200" dirty="0">
                <a:solidFill>
                  <a:schemeClr val="bg1"/>
                </a:solidFill>
              </a:rPr>
              <a:t>. </a:t>
            </a:r>
          </a:p>
          <a:p>
            <a:pPr marL="0" indent="0" eaLnBrk="1" fontAlgn="auto" hangingPunct="1">
              <a:spcAft>
                <a:spcPts val="0"/>
              </a:spcAft>
              <a:buNone/>
              <a:defRPr/>
            </a:pPr>
            <a:endParaRPr lang="sv-SE" sz="1200" kern="1200" dirty="0">
              <a:solidFill>
                <a:schemeClr val="bg1"/>
              </a:solidFill>
            </a:endParaRPr>
          </a:p>
          <a:p>
            <a:pPr marL="0" indent="0" eaLnBrk="1" fontAlgn="auto" hangingPunct="1">
              <a:spcAft>
                <a:spcPts val="0"/>
              </a:spcAft>
              <a:buNone/>
              <a:defRPr/>
            </a:pPr>
            <a:r>
              <a:rPr lang="sv-SE" sz="1200" kern="1200" dirty="0">
                <a:solidFill>
                  <a:schemeClr val="bg1"/>
                </a:solidFill>
              </a:rPr>
              <a:t>……………………………</a:t>
            </a:r>
          </a:p>
          <a:p>
            <a:pPr marL="0" indent="0" eaLnBrk="1" fontAlgn="auto" hangingPunct="1">
              <a:spcAft>
                <a:spcPts val="0"/>
              </a:spcAft>
              <a:buNone/>
              <a:defRPr/>
            </a:pPr>
            <a:r>
              <a:rPr lang="sv-SE" sz="1200" kern="1200" dirty="0">
                <a:solidFill>
                  <a:schemeClr val="bg1"/>
                </a:solidFill>
              </a:rPr>
              <a:t>Till dig som utbildar:</a:t>
            </a:r>
          </a:p>
          <a:p>
            <a:pPr marL="0" indent="0" eaLnBrk="1" fontAlgn="auto" hangingPunct="1">
              <a:spcAft>
                <a:spcPts val="0"/>
              </a:spcAft>
              <a:buNone/>
              <a:defRPr/>
            </a:pPr>
            <a:r>
              <a:rPr lang="sv-SE" sz="1200" kern="1200" dirty="0" smtClean="0">
                <a:solidFill>
                  <a:schemeClr val="bg1"/>
                </a:solidFill>
              </a:rPr>
              <a:t>Viktigt - Detta </a:t>
            </a:r>
            <a:r>
              <a:rPr lang="sv-SE" sz="1200" kern="1200" dirty="0">
                <a:solidFill>
                  <a:schemeClr val="bg1"/>
                </a:solidFill>
              </a:rPr>
              <a:t>är </a:t>
            </a:r>
            <a:r>
              <a:rPr lang="sv-SE" sz="1200" u="sng" kern="1200" dirty="0">
                <a:solidFill>
                  <a:schemeClr val="bg1"/>
                </a:solidFill>
              </a:rPr>
              <a:t>inte</a:t>
            </a:r>
            <a:r>
              <a:rPr lang="sv-SE" sz="1200" kern="1200" dirty="0">
                <a:solidFill>
                  <a:schemeClr val="bg1"/>
                </a:solidFill>
              </a:rPr>
              <a:t> en diskussionspunkt utan en punkt där var och en delar det som den reflekterat kring. Du</a:t>
            </a:r>
            <a:r>
              <a:rPr lang="sv-SE" sz="1200" kern="1200" baseline="0" dirty="0">
                <a:solidFill>
                  <a:schemeClr val="bg1"/>
                </a:solidFill>
              </a:rPr>
              <a:t> som </a:t>
            </a:r>
            <a:r>
              <a:rPr lang="sv-SE" sz="1200" kern="1200" baseline="0" dirty="0" smtClean="0">
                <a:solidFill>
                  <a:schemeClr val="bg1"/>
                </a:solidFill>
              </a:rPr>
              <a:t>utbildare/</a:t>
            </a:r>
            <a:r>
              <a:rPr lang="sv-SE" sz="1200" kern="1200" baseline="0" dirty="0" err="1" smtClean="0">
                <a:solidFill>
                  <a:schemeClr val="bg1"/>
                </a:solidFill>
              </a:rPr>
              <a:t>facilitator</a:t>
            </a:r>
            <a:r>
              <a:rPr lang="sv-SE" sz="1200" kern="1200" baseline="0" dirty="0" smtClean="0">
                <a:solidFill>
                  <a:schemeClr val="bg1"/>
                </a:solidFill>
              </a:rPr>
              <a:t> </a:t>
            </a:r>
            <a:r>
              <a:rPr lang="sv-SE" sz="1200" kern="1200" baseline="0" dirty="0">
                <a:solidFill>
                  <a:schemeClr val="bg1"/>
                </a:solidFill>
              </a:rPr>
              <a:t>behöver vara tydlig med instruktionerna och tillse att deltagarna inte hamnar i diskussion och ifrågasättande. </a:t>
            </a:r>
            <a:r>
              <a:rPr lang="sv-SE" sz="1200" kern="1200" dirty="0">
                <a:solidFill>
                  <a:schemeClr val="bg1"/>
                </a:solidFill>
              </a:rPr>
              <a:t> </a:t>
            </a:r>
            <a:endParaRPr lang="sv-SE" sz="1200" kern="1200" dirty="0" smtClean="0">
              <a:solidFill>
                <a:schemeClr val="bg1"/>
              </a:solidFill>
            </a:endParaRPr>
          </a:p>
          <a:p>
            <a:pPr marL="0" indent="0" eaLnBrk="1" fontAlgn="auto" hangingPunct="1">
              <a:spcAft>
                <a:spcPts val="0"/>
              </a:spcAft>
              <a:buNone/>
              <a:defRPr/>
            </a:pPr>
            <a:endParaRPr lang="sv-SE" sz="1200" kern="1200" dirty="0">
              <a:solidFill>
                <a:schemeClr val="bg1"/>
              </a:solidFill>
            </a:endParaRPr>
          </a:p>
        </p:txBody>
      </p:sp>
      <p:sp>
        <p:nvSpPr>
          <p:cNvPr id="4" name="Platshållare för bildnummer 3"/>
          <p:cNvSpPr>
            <a:spLocks noGrp="1"/>
          </p:cNvSpPr>
          <p:nvPr>
            <p:ph type="sldNum" sz="quarter" idx="5"/>
          </p:nvPr>
        </p:nvSpPr>
        <p:spPr/>
        <p:txBody>
          <a:bodyPr/>
          <a:lstStyle/>
          <a:p>
            <a:fld id="{FF7F2546-EB6E-48EB-B02F-80676DFB14CF}" type="slidenum">
              <a:rPr lang="sv-SE" smtClean="0"/>
              <a:t>81</a:t>
            </a:fld>
            <a:endParaRPr lang="sv-SE" dirty="0"/>
          </a:p>
        </p:txBody>
      </p:sp>
    </p:spTree>
    <p:extLst>
      <p:ext uri="{BB962C8B-B14F-4D97-AF65-F5344CB8AC3E}">
        <p14:creationId xmlns:p14="http://schemas.microsoft.com/office/powerpoint/2010/main" val="13169154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en</a:t>
            </a:r>
            <a:r>
              <a:rPr lang="sv-SE" altLang="sv-SE" baseline="0" dirty="0"/>
              <a:t> mängd material på MSBs webbsida. </a:t>
            </a:r>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82</a:t>
            </a:fld>
            <a:endParaRPr lang="sv-SE" dirty="0"/>
          </a:p>
        </p:txBody>
      </p:sp>
    </p:spTree>
    <p:extLst>
      <p:ext uri="{BB962C8B-B14F-4D97-AF65-F5344CB8AC3E}">
        <p14:creationId xmlns:p14="http://schemas.microsoft.com/office/powerpoint/2010/main" val="41915990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xmlns="" id="{0958DD9B-28FE-45FC-9E36-C777092FE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tshållare för anteckningar 2">
            <a:extLst>
              <a:ext uri="{FF2B5EF4-FFF2-40B4-BE49-F238E27FC236}">
                <a16:creationId xmlns:a16="http://schemas.microsoft.com/office/drawing/2014/main" xmlns="" id="{E69BFA14-5B0C-4BF2-9F36-101AC1D421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Hitta mer information på </a:t>
            </a:r>
            <a:r>
              <a:rPr lang="sv-SE" altLang="sv-SE" dirty="0" err="1"/>
              <a:t>MSB:s</a:t>
            </a:r>
            <a:r>
              <a:rPr lang="sv-SE" altLang="sv-SE" dirty="0"/>
              <a:t> webbplats www.msb.se</a:t>
            </a:r>
          </a:p>
          <a:p>
            <a:pPr>
              <a:spcBef>
                <a:spcPct val="0"/>
              </a:spcBef>
            </a:pPr>
            <a:endParaRPr lang="sv-SE" altLang="sv-SE" dirty="0"/>
          </a:p>
        </p:txBody>
      </p:sp>
      <p:sp>
        <p:nvSpPr>
          <p:cNvPr id="40964" name="Platshållare för bildnummer 3">
            <a:extLst>
              <a:ext uri="{FF2B5EF4-FFF2-40B4-BE49-F238E27FC236}">
                <a16:creationId xmlns:a16="http://schemas.microsoft.com/office/drawing/2014/main" xmlns="" id="{419F3B44-0E1E-40DA-A242-71096C248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0FCA233-D390-42DD-AC15-68D72D6127C4}" type="slidenum">
              <a:rPr lang="sv-SE" altLang="sv-SE">
                <a:latin typeface="Calibri" panose="020F0502020204030204" pitchFamily="34" charset="0"/>
              </a:rPr>
              <a:pPr fontAlgn="base">
                <a:spcBef>
                  <a:spcPct val="0"/>
                </a:spcBef>
                <a:spcAft>
                  <a:spcPct val="0"/>
                </a:spcAft>
              </a:pPr>
              <a:t>83</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79904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Målsättningen med dagen är tredelad. </a:t>
            </a:r>
          </a:p>
          <a:p>
            <a:endParaRPr lang="sv-SE" dirty="0"/>
          </a:p>
          <a:p>
            <a:r>
              <a:rPr lang="sv-SE" dirty="0"/>
              <a:t>Efter idag ska du som deltagare kunna:</a:t>
            </a:r>
          </a:p>
          <a:p>
            <a:pPr marL="171450" indent="-171450">
              <a:buFont typeface="Arial" panose="020B0604020202020204" pitchFamily="34" charset="0"/>
              <a:buChar char="•"/>
            </a:pPr>
            <a:r>
              <a:rPr lang="sv-SE" sz="1200" dirty="0"/>
              <a:t>utifrån din roll, beskriva hur kommunikation kan integreras i den aktörsgemensamma hanteringen av samhällsstörningar,</a:t>
            </a:r>
          </a:p>
          <a:p>
            <a:pPr marL="171450" indent="-171450">
              <a:buFont typeface="Arial" panose="020B0604020202020204" pitchFamily="34" charset="0"/>
              <a:buChar char="•"/>
            </a:pPr>
            <a:r>
              <a:rPr lang="sv-SE" sz="1200" dirty="0"/>
              <a:t>utifrån din roll, beskriva på vilket sätt detta kan bidra till ökad effekt (nytta) vid hantering av samhällsstörningar, </a:t>
            </a:r>
          </a:p>
          <a:p>
            <a:pPr marL="171450" indent="-171450">
              <a:buFont typeface="Arial" panose="020B0604020202020204" pitchFamily="34" charset="0"/>
              <a:buChar char="•"/>
            </a:pPr>
            <a:r>
              <a:rPr lang="sv-SE" sz="1200" dirty="0"/>
              <a:t>du ska också ha börjat identifiera utvecklingsområden (hos egen aktör och aktörsgemensamt) för att höja förmågan till integrerad kriskommunikation vid samhällsstörningar. </a:t>
            </a:r>
          </a:p>
          <a:p>
            <a:endParaRPr lang="sv-SE" dirty="0"/>
          </a:p>
          <a:p>
            <a:r>
              <a:rPr lang="sv-SE" dirty="0"/>
              <a:t>…………………………………………………</a:t>
            </a:r>
          </a:p>
          <a:p>
            <a:r>
              <a:rPr lang="sv-SE" dirty="0"/>
              <a:t>Till dig som utbildar: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viktigaste perspektivet</a:t>
            </a:r>
            <a:r>
              <a:rPr lang="sv-SE" baseline="0" dirty="0"/>
              <a:t> att lyfta under utbildningen och att återknyta till i slutet är att integrerad kriskommunikation vid hanteringen av en samhällsstörning är allas ansvar. Alla roller och funktioner har ett ansvar för detta, inte bara kommunikatörerna.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Här kan du också säkerställa att deltagarnas förväntningar anpassas till målen för dagen. </a:t>
            </a:r>
            <a:endParaRPr lang="sv-SE" dirty="0"/>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9</a:t>
            </a:fld>
            <a:endParaRPr lang="sv-SE" dirty="0"/>
          </a:p>
        </p:txBody>
      </p:sp>
    </p:spTree>
    <p:extLst>
      <p:ext uri="{BB962C8B-B14F-4D97-AF65-F5344CB8AC3E}">
        <p14:creationId xmlns:p14="http://schemas.microsoft.com/office/powerpoint/2010/main" val="329655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1.xml"/><Relationship Id="rId4" Type="http://schemas.openxmlformats.org/officeDocument/2006/relationships/tags" Target="../tags/tag8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1.xml"/><Relationship Id="rId5" Type="http://schemas.openxmlformats.org/officeDocument/2006/relationships/tags" Target="../tags/tag91.xml"/><Relationship Id="rId4" Type="http://schemas.openxmlformats.org/officeDocument/2006/relationships/tags" Target="../tags/tag90.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Master" Target="../slideMasters/slideMaster1.xml"/><Relationship Id="rId5" Type="http://schemas.openxmlformats.org/officeDocument/2006/relationships/tags" Target="../tags/tag103.xml"/><Relationship Id="rId4" Type="http://schemas.openxmlformats.org/officeDocument/2006/relationships/tags" Target="../tags/tag10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1.xml"/><Relationship Id="rId5" Type="http://schemas.openxmlformats.org/officeDocument/2006/relationships/tags" Target="../tags/tag115.xml"/><Relationship Id="rId4" Type="http://schemas.openxmlformats.org/officeDocument/2006/relationships/tags" Target="../tags/tag11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1.xml"/><Relationship Id="rId4" Type="http://schemas.openxmlformats.org/officeDocument/2006/relationships/tags" Target="../tags/tag11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1.xml"/><Relationship Id="rId5" Type="http://schemas.openxmlformats.org/officeDocument/2006/relationships/tags" Target="../tags/tag127.xml"/><Relationship Id="rId4" Type="http://schemas.openxmlformats.org/officeDocument/2006/relationships/tags" Target="../tags/tag12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Master" Target="../slideMasters/slideMaster1.xml"/><Relationship Id="rId4" Type="http://schemas.openxmlformats.org/officeDocument/2006/relationships/tags" Target="../tags/tag13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4.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Master" Target="../slideMasters/slideMaster2.xml"/><Relationship Id="rId4" Type="http://schemas.openxmlformats.org/officeDocument/2006/relationships/tags" Target="../tags/tag16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tags" Target="../tags/tag16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2.xml"/><Relationship Id="rId4" Type="http://schemas.openxmlformats.org/officeDocument/2006/relationships/tags" Target="../tags/tag16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7.xml"/><Relationship Id="rId1" Type="http://schemas.openxmlformats.org/officeDocument/2006/relationships/tags" Target="../tags/tag17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Master" Target="../slideMasters/slideMaster2.xml"/><Relationship Id="rId4" Type="http://schemas.openxmlformats.org/officeDocument/2006/relationships/tags" Target="../tags/tag18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93.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Master" Target="../slideMasters/slideMaster2.xml"/><Relationship Id="rId4" Type="http://schemas.openxmlformats.org/officeDocument/2006/relationships/tags" Target="../tags/tag22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Master" Target="../slideMasters/slideMaster2.xml"/><Relationship Id="rId5" Type="http://schemas.openxmlformats.org/officeDocument/2006/relationships/tags" Target="../tags/tag235.xml"/><Relationship Id="rId4" Type="http://schemas.openxmlformats.org/officeDocument/2006/relationships/tags" Target="../tags/tag234.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slideMaster" Target="../slideMasters/slideMaster2.xml"/><Relationship Id="rId4" Type="http://schemas.openxmlformats.org/officeDocument/2006/relationships/tags" Target="../tags/tag239.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Master" Target="../slideMasters/slideMaster2.xml"/><Relationship Id="rId5" Type="http://schemas.openxmlformats.org/officeDocument/2006/relationships/tags" Target="../tags/tag247.xml"/><Relationship Id="rId4" Type="http://schemas.openxmlformats.org/officeDocument/2006/relationships/tags" Target="../tags/tag246.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251.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4.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Master" Target="../slideMasters/slideMaster2.xml"/><Relationship Id="rId5" Type="http://schemas.openxmlformats.org/officeDocument/2006/relationships/tags" Target="../tags/tag259.xml"/><Relationship Id="rId4" Type="http://schemas.openxmlformats.org/officeDocument/2006/relationships/tags" Target="../tags/tag258.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slideMaster" Target="../slideMasters/slideMaster2.xml"/><Relationship Id="rId4" Type="http://schemas.openxmlformats.org/officeDocument/2006/relationships/tags" Target="../tags/tag263.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Master" Target="../slideMasters/slideMaster2.xml"/><Relationship Id="rId5" Type="http://schemas.openxmlformats.org/officeDocument/2006/relationships/tags" Target="../tags/tag271.xml"/><Relationship Id="rId4" Type="http://schemas.openxmlformats.org/officeDocument/2006/relationships/tags" Target="../tags/tag27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slideMaster" Target="../slideMasters/slideMaster2.xml"/><Relationship Id="rId4" Type="http://schemas.openxmlformats.org/officeDocument/2006/relationships/tags" Target="../tags/tag275.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slideMaster" Target="../slideMasters/slideMaster2.xml"/><Relationship Id="rId5" Type="http://schemas.openxmlformats.org/officeDocument/2006/relationships/tags" Target="../tags/tag283.xml"/><Relationship Id="rId4" Type="http://schemas.openxmlformats.org/officeDocument/2006/relationships/tags" Target="../tags/tag28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image" Target="../media/image4.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Master" Target="../slideMasters/slideMaster2.xml"/><Relationship Id="rId5" Type="http://schemas.openxmlformats.org/officeDocument/2006/relationships/tags" Target="../tags/tag288.xml"/><Relationship Id="rId4" Type="http://schemas.openxmlformats.org/officeDocument/2006/relationships/tags" Target="../tags/tag28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xmlns=""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xmlns="" id="{C994DFFA-DF5D-4F3A-BF33-218A4878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xmlns=""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1472307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xmlns=""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xmlns=""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xmlns=""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8" name="Bildobjekt 7" descr="MSB Logotyp vit">
            <a:extLst>
              <a:ext uri="{FF2B5EF4-FFF2-40B4-BE49-F238E27FC236}">
                <a16:creationId xmlns:a16="http://schemas.microsoft.com/office/drawing/2014/main" xmlns=""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xmlns=""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7" name="Bildobjekt 6" descr="MSB Logotyp vit">
            <a:extLst>
              <a:ext uri="{FF2B5EF4-FFF2-40B4-BE49-F238E27FC236}">
                <a16:creationId xmlns:a16="http://schemas.microsoft.com/office/drawing/2014/main" xmlns=""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xmlns=""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xmlns=""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xmlns=""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xmlns="" id="{95DD5985-A25E-4117-9500-0C11FF49A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xmlns=""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xmlns=""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xmlns=""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xmlns=""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xmlns=""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xmlns=""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96322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xmlns=""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xmlns=""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xmlns=""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xmlns=""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xmlns=""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xmlns=""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xmlns=""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xmlns=""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0857401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ektangel 6" descr="TagShapePrint">
            <a:extLst>
              <a:ext uri="{FF2B5EF4-FFF2-40B4-BE49-F238E27FC236}">
                <a16:creationId xmlns:a16="http://schemas.microsoft.com/office/drawing/2014/main" xmlns=""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1" name="Bildobjekt 10" descr="MSB Logotyp vit">
            <a:extLst>
              <a:ext uri="{FF2B5EF4-FFF2-40B4-BE49-F238E27FC236}">
                <a16:creationId xmlns:a16="http://schemas.microsoft.com/office/drawing/2014/main" xmlns=""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0" name="Bildobjekt 9" descr="MSB Logotyp vit">
            <a:extLst>
              <a:ext uri="{FF2B5EF4-FFF2-40B4-BE49-F238E27FC236}">
                <a16:creationId xmlns:a16="http://schemas.microsoft.com/office/drawing/2014/main" xmlns=""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xmlns=""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xmlns=""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xmlns=""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xmlns=""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xmlns="" id="{799E6514-C522-4424-A527-1BC652EB6028}"/>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xmlns="" id="{C8D80A5D-352C-4892-9EC1-FAB47858AFAA}"/>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dirty="0"/>
            </a:p>
          </p:txBody>
        </p:sp>
        <p:sp>
          <p:nvSpPr>
            <p:cNvPr id="7" name="Text Box 28">
              <a:extLst>
                <a:ext uri="{FF2B5EF4-FFF2-40B4-BE49-F238E27FC236}">
                  <a16:creationId xmlns:a16="http://schemas.microsoft.com/office/drawing/2014/main" xmlns="" id="{87E3D62B-9C89-49FD-BFEB-0D848B122394}"/>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pPr>
              <a:r>
                <a:rPr lang="sv-SE" altLang="sv-SE" sz="900" b="1" dirty="0">
                  <a:latin typeface="Verdana" panose="020B0604030504040204" pitchFamily="34" charset="0"/>
                </a:rPr>
                <a:t>Myndigheten för samhällsskydd och beredskap</a:t>
              </a:r>
            </a:p>
          </p:txBody>
        </p:sp>
      </p:grpSp>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609600" y="1602000"/>
            <a:ext cx="5390389"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2011" y="1602000"/>
            <a:ext cx="5376043"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xmlns="" id="{021CB4FE-0914-42FD-AD68-8657A72F9F70}"/>
              </a:ext>
            </a:extLst>
          </p:cNvPr>
          <p:cNvSpPr>
            <a:spLocks noGrp="1"/>
          </p:cNvSpPr>
          <p:nvPr>
            <p:ph type="dt" sz="half" idx="10"/>
          </p:nvPr>
        </p:nvSpPr>
        <p:spPr>
          <a:xfrm>
            <a:off x="838200" y="6356350"/>
            <a:ext cx="1418617" cy="365125"/>
          </a:xfrm>
          <a:prstGeom prst="rect">
            <a:avLst/>
          </a:prstGeom>
        </p:spPr>
        <p:txBody>
          <a:bodyPr/>
          <a:lstStyle>
            <a:lvl1pPr algn="ctr">
              <a:defRPr sz="1100" smtClean="0">
                <a:latin typeface="+mj-lt"/>
              </a:defRPr>
            </a:lvl1pPr>
          </a:lstStyle>
          <a:p>
            <a:pPr>
              <a:defRPr/>
            </a:pPr>
            <a:endParaRPr lang="sv-SE" dirty="0"/>
          </a:p>
        </p:txBody>
      </p:sp>
      <p:sp>
        <p:nvSpPr>
          <p:cNvPr id="9" name="Platshållare för bildnummer 5">
            <a:extLst>
              <a:ext uri="{FF2B5EF4-FFF2-40B4-BE49-F238E27FC236}">
                <a16:creationId xmlns:a16="http://schemas.microsoft.com/office/drawing/2014/main" xmlns="" id="{646A8713-AD5E-407F-8AD5-1AF106196F00}"/>
              </a:ext>
            </a:extLst>
          </p:cNvPr>
          <p:cNvSpPr>
            <a:spLocks noGrp="1"/>
          </p:cNvSpPr>
          <p:nvPr>
            <p:ph type="sldNum" sz="quarter" idx="11"/>
          </p:nvPr>
        </p:nvSpPr>
        <p:spPr/>
        <p:txBody>
          <a:bodyPr/>
          <a:lstStyle>
            <a:lvl1pPr>
              <a:defRPr sz="1100" smtClean="0">
                <a:latin typeface="+mj-lt"/>
              </a:defRPr>
            </a:lvl1pPr>
          </a:lstStyle>
          <a:p>
            <a:pPr>
              <a:defRPr/>
            </a:pPr>
            <a:fld id="{70EB9670-53A3-42F4-83A9-D711A7258FD7}" type="slidenum">
              <a:rPr lang="sv-SE"/>
              <a:pPr>
                <a:defRPr/>
              </a:pPr>
              <a:t>‹#›</a:t>
            </a:fld>
            <a:endParaRPr lang="sv-SE" dirty="0"/>
          </a:p>
        </p:txBody>
      </p:sp>
    </p:spTree>
    <p:extLst>
      <p:ext uri="{BB962C8B-B14F-4D97-AF65-F5344CB8AC3E}">
        <p14:creationId xmlns:p14="http://schemas.microsoft.com/office/powerpoint/2010/main" val="3826496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xmlns=""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xmlns=""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xmlns="" id="{C994DFFA-DF5D-4F3A-BF33-218A48784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xmlns=""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82716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952089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25953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xmlns=""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xmlns=""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514012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xmlns=""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029406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xmlns=""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124543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14938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xmlns=""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579739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898974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xmlns=""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06441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292615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xmlns=""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xmlns=""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53437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8" name="Bildobjekt 7" descr="MSB Logotyp vit">
            <a:extLst>
              <a:ext uri="{FF2B5EF4-FFF2-40B4-BE49-F238E27FC236}">
                <a16:creationId xmlns:a16="http://schemas.microsoft.com/office/drawing/2014/main" xmlns=""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962550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xmlns=""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7" name="Bildobjekt 6" descr="MSB Logotyp vit">
            <a:extLst>
              <a:ext uri="{FF2B5EF4-FFF2-40B4-BE49-F238E27FC236}">
                <a16:creationId xmlns:a16="http://schemas.microsoft.com/office/drawing/2014/main" xmlns=""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29157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xmlns=""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xmlns=""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964686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xmlns=""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xmlns="" id="{95DD5985-A25E-4117-9500-0C11FF49A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xmlns=""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416447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xmlns=""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xmlns=""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1778359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xmlns=""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xmlns=""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xmlns=""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02169748"/>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xmlns=""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xmlns=""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279664815"/>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xmlns=""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xmlns=""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806565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xmlns=""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xmlns=""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28967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xmlns=""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28041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xmlns=""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274761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xmlns="" id="{C04498F7-0638-4AA2-AE84-6B87E650F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9173960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xmlns="" id="{819B8F01-128B-4BA1-A84C-B56BAFCFE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xmlns=""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12790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609406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02067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283325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878229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36332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500309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ektangel 6" descr="TagShapePrint">
            <a:extLst>
              <a:ext uri="{FF2B5EF4-FFF2-40B4-BE49-F238E27FC236}">
                <a16:creationId xmlns:a16="http://schemas.microsoft.com/office/drawing/2014/main" xmlns=""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1" name="Bildobjekt 10" descr="MSB Logotyp vit">
            <a:extLst>
              <a:ext uri="{FF2B5EF4-FFF2-40B4-BE49-F238E27FC236}">
                <a16:creationId xmlns:a16="http://schemas.microsoft.com/office/drawing/2014/main" xmlns=""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830459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0" name="Bildobjekt 9" descr="MSB Logotyp vit">
            <a:extLst>
              <a:ext uri="{FF2B5EF4-FFF2-40B4-BE49-F238E27FC236}">
                <a16:creationId xmlns:a16="http://schemas.microsoft.com/office/drawing/2014/main" xmlns=""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55423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xmlns=""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29128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213161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45405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8102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xmlns=""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xmlns=""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41607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xmlns=""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xmlns=""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715985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90163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xmlns=""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xmlns=""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xmlns=""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xmlns=""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xmlns=""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21226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xmlns="" id="{84768DBC-4214-4FE7-BA98-603C3EC970C3}"/>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xmlns="" id="{1BF74579-E241-4D04-80F4-7B92AA02D5A5}"/>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dirty="0"/>
            </a:p>
          </p:txBody>
        </p:sp>
        <p:sp>
          <p:nvSpPr>
            <p:cNvPr id="7" name="Text Box 28">
              <a:extLst>
                <a:ext uri="{FF2B5EF4-FFF2-40B4-BE49-F238E27FC236}">
                  <a16:creationId xmlns:a16="http://schemas.microsoft.com/office/drawing/2014/main" xmlns="" id="{73C485EF-38DD-4C59-AAE8-0D9F0B3698D8}"/>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defRPr/>
              </a:pPr>
              <a:r>
                <a:rPr lang="sv-SE" altLang="sv-SE" sz="900" b="1" dirty="0">
                  <a:latin typeface="Verdana" panose="020B0604030504040204" pitchFamily="34" charset="0"/>
                </a:rPr>
                <a:t>Myndigheten för samhällsskydd och beredskap</a:t>
              </a:r>
            </a:p>
          </p:txBody>
        </p:sp>
      </p:grpSp>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609600" y="1602000"/>
            <a:ext cx="5390389"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2011" y="1602000"/>
            <a:ext cx="5376043"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xmlns="" id="{CD1E9B38-A479-4668-A6D5-C109889FEF67}"/>
              </a:ext>
            </a:extLst>
          </p:cNvPr>
          <p:cNvSpPr>
            <a:spLocks noGrp="1"/>
          </p:cNvSpPr>
          <p:nvPr>
            <p:ph type="dt" sz="half" idx="10"/>
          </p:nvPr>
        </p:nvSpPr>
        <p:spPr>
          <a:xfrm>
            <a:off x="838200" y="6356350"/>
            <a:ext cx="1418617" cy="365125"/>
          </a:xfrm>
          <a:prstGeom prst="rect">
            <a:avLst/>
          </a:prstGeom>
        </p:spPr>
        <p:txBody>
          <a:bodyPr/>
          <a:lstStyle>
            <a:lvl1pPr algn="ctr">
              <a:defRPr sz="1100">
                <a:latin typeface="+mj-lt"/>
              </a:defRPr>
            </a:lvl1pPr>
          </a:lstStyle>
          <a:p>
            <a:pPr>
              <a:defRPr/>
            </a:pPr>
            <a:endParaRPr lang="sv-SE" dirty="0"/>
          </a:p>
        </p:txBody>
      </p:sp>
      <p:sp>
        <p:nvSpPr>
          <p:cNvPr id="9" name="Platshållare för bildnummer 5">
            <a:extLst>
              <a:ext uri="{FF2B5EF4-FFF2-40B4-BE49-F238E27FC236}">
                <a16:creationId xmlns:a16="http://schemas.microsoft.com/office/drawing/2014/main" xmlns="" id="{2031D5AC-EE0E-4732-B86E-066A2265BFFB}"/>
              </a:ext>
            </a:extLst>
          </p:cNvPr>
          <p:cNvSpPr>
            <a:spLocks noGrp="1"/>
          </p:cNvSpPr>
          <p:nvPr>
            <p:ph type="sldNum" sz="quarter" idx="11"/>
          </p:nvPr>
        </p:nvSpPr>
        <p:spPr/>
        <p:txBody>
          <a:bodyPr/>
          <a:lstStyle>
            <a:lvl1pPr>
              <a:defRPr sz="1100">
                <a:latin typeface="+mj-lt"/>
              </a:defRPr>
            </a:lvl1pPr>
          </a:lstStyle>
          <a:p>
            <a:pPr>
              <a:defRPr/>
            </a:pPr>
            <a:fld id="{263923C3-1CEE-4808-913B-46F3510984B7}" type="slidenum">
              <a:rPr lang="sv-SE"/>
              <a:pPr>
                <a:defRPr/>
              </a:pPr>
              <a:t>‹#›</a:t>
            </a:fld>
            <a:endParaRPr lang="sv-SE" dirty="0"/>
          </a:p>
        </p:txBody>
      </p:sp>
    </p:spTree>
    <p:extLst>
      <p:ext uri="{BB962C8B-B14F-4D97-AF65-F5344CB8AC3E}">
        <p14:creationId xmlns:p14="http://schemas.microsoft.com/office/powerpoint/2010/main" val="11831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xmlns=""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xmlns=""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tags" Target="../tags/tag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tags" Target="../tags/tag148.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tags" Target="../tags/tag14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ags" Target="../tags/tag14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image" Target="../media/image1.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ags" Target="../tags/tag1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48" Type="http://schemas.openxmlformats.org/officeDocument/2006/relationships/tags" Target="../tags/tag1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xmlns=""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xmlns=""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r>
              <a:rPr lang="sv-SE" smtClean="0"/>
              <a:t>Version 2020-02-24</a:t>
            </a:r>
            <a:endParaRPr lang="sv-SE"/>
          </a:p>
        </p:txBody>
      </p:sp>
      <p:sp>
        <p:nvSpPr>
          <p:cNvPr id="6" name="Platshållare för bildnummer 5">
            <a:extLst>
              <a:ext uri="{FF2B5EF4-FFF2-40B4-BE49-F238E27FC236}">
                <a16:creationId xmlns:a16="http://schemas.microsoft.com/office/drawing/2014/main" xmlns=""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xmlns="" id="{C61C71E5-2BEA-4EE5-8908-79C24C365760}"/>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xmlns=""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0" name="Platshållare för datum 1">
            <a:extLst>
              <a:ext uri="{FF2B5EF4-FFF2-40B4-BE49-F238E27FC236}">
                <a16:creationId xmlns:a16="http://schemas.microsoft.com/office/drawing/2014/main" xmlns="" id="{0E9AF183-D7F0-40BA-974B-32AE4DDA7AB7}"/>
              </a:ext>
            </a:extLst>
          </p:cNvPr>
          <p:cNvSpPr txBox="1">
            <a:spLocks/>
          </p:cNvSpPr>
          <p:nvPr userDrawn="1"/>
        </p:nvSpPr>
        <p:spPr>
          <a:xfrm>
            <a:off x="469900" y="6223000"/>
            <a:ext cx="1930400" cy="615950"/>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a:t>
            </a:r>
            <a:r>
              <a:rPr lang="sv-SE" dirty="0" smtClean="0"/>
              <a:t>2020-02-24</a:t>
            </a:r>
            <a:endParaRPr lang="sv-SE" dirty="0"/>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xmlns=""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xmlns=""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r>
              <a:rPr lang="sv-SE" smtClean="0"/>
              <a:t>Version 2020-02-24</a:t>
            </a:r>
            <a:endParaRPr lang="sv-SE"/>
          </a:p>
        </p:txBody>
      </p:sp>
      <p:sp>
        <p:nvSpPr>
          <p:cNvPr id="6" name="Platshållare för bildnummer 5">
            <a:extLst>
              <a:ext uri="{FF2B5EF4-FFF2-40B4-BE49-F238E27FC236}">
                <a16:creationId xmlns:a16="http://schemas.microsoft.com/office/drawing/2014/main" xmlns=""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xmlns="" id="{C61C71E5-2BEA-4EE5-8908-79C24C365760}"/>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xmlns=""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10" name="Platshållare för datum 1">
            <a:extLst>
              <a:ext uri="{FF2B5EF4-FFF2-40B4-BE49-F238E27FC236}">
                <a16:creationId xmlns:a16="http://schemas.microsoft.com/office/drawing/2014/main" xmlns="" id="{0E9AF183-D7F0-40BA-974B-32AE4DDA7AB7}"/>
              </a:ext>
            </a:extLst>
          </p:cNvPr>
          <p:cNvSpPr txBox="1">
            <a:spLocks/>
          </p:cNvSpPr>
          <p:nvPr userDrawn="1"/>
        </p:nvSpPr>
        <p:spPr>
          <a:xfrm>
            <a:off x="469900" y="6223000"/>
            <a:ext cx="1930400" cy="615950"/>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a:t>
            </a:r>
            <a:r>
              <a:rPr lang="sv-SE" dirty="0" smtClean="0"/>
              <a:t>2020-02-24</a:t>
            </a:r>
            <a:endParaRPr lang="sv-SE" dirty="0"/>
          </a:p>
        </p:txBody>
      </p:sp>
    </p:spTree>
    <p:extLst>
      <p:ext uri="{BB962C8B-B14F-4D97-AF65-F5344CB8AC3E}">
        <p14:creationId xmlns:p14="http://schemas.microsoft.com/office/powerpoint/2010/main" val="96719509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sb.se/samverkanledn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hyperlink" Target="msb.se/samverkanlednin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0D9844C7-0637-416C-85FE-FECB558957E5}"/>
              </a:ext>
            </a:extLst>
          </p:cNvPr>
          <p:cNvSpPr>
            <a:spLocks noGrp="1"/>
          </p:cNvSpPr>
          <p:nvPr>
            <p:ph type="title"/>
          </p:nvPr>
        </p:nvSpPr>
        <p:spPr/>
        <p:txBody>
          <a:bodyPr/>
          <a:lstStyle/>
          <a:p>
            <a:r>
              <a:rPr lang="sv-SE" dirty="0"/>
              <a:t>Om utbildningsmodulen:</a:t>
            </a:r>
          </a:p>
        </p:txBody>
      </p:sp>
      <p:sp>
        <p:nvSpPr>
          <p:cNvPr id="6" name="Platshållare för innehåll 5">
            <a:extLst>
              <a:ext uri="{FF2B5EF4-FFF2-40B4-BE49-F238E27FC236}">
                <a16:creationId xmlns:a16="http://schemas.microsoft.com/office/drawing/2014/main" xmlns="" id="{4C928F7B-A72F-4CA4-9964-13383D46A630}"/>
              </a:ext>
            </a:extLst>
          </p:cNvPr>
          <p:cNvSpPr>
            <a:spLocks noGrp="1"/>
          </p:cNvSpPr>
          <p:nvPr>
            <p:ph idx="4294967295"/>
          </p:nvPr>
        </p:nvSpPr>
        <p:spPr>
          <a:xfrm>
            <a:off x="550843" y="1627981"/>
            <a:ext cx="10373831" cy="3602037"/>
          </a:xfrm>
        </p:spPr>
        <p:txBody>
          <a:bodyPr/>
          <a:lstStyle/>
          <a:p>
            <a:r>
              <a:rPr lang="sv-SE" sz="1600" dirty="0">
                <a:solidFill>
                  <a:schemeClr val="bg1"/>
                </a:solidFill>
              </a:rPr>
              <a:t>Materialet är ett kompletterande material till - </a:t>
            </a:r>
            <a:r>
              <a:rPr lang="sv-SE" sz="1600" i="1" dirty="0">
                <a:solidFill>
                  <a:schemeClr val="bg1"/>
                </a:solidFill>
              </a:rPr>
              <a:t>Kriskommunikation för ökad effekt vid hantering av samhällsstörningar : en vägledning om att integrera kommunikation i samverkan och </a:t>
            </a:r>
            <a:r>
              <a:rPr lang="sv-SE" sz="1600" i="1" dirty="0" smtClean="0">
                <a:solidFill>
                  <a:schemeClr val="bg1"/>
                </a:solidFill>
              </a:rPr>
              <a:t>ledning</a:t>
            </a:r>
            <a:r>
              <a:rPr lang="sv-SE" sz="1600" dirty="0" smtClean="0">
                <a:solidFill>
                  <a:schemeClr val="bg1"/>
                </a:solidFill>
              </a:rPr>
              <a:t> </a:t>
            </a:r>
            <a:r>
              <a:rPr lang="sv-SE" sz="1600" dirty="0">
                <a:solidFill>
                  <a:schemeClr val="bg1"/>
                </a:solidFill>
              </a:rPr>
              <a:t>(MSB1266) som finns på www.msb.se/samverkanledning</a:t>
            </a:r>
          </a:p>
          <a:p>
            <a:r>
              <a:rPr lang="sv-SE" sz="1600" dirty="0">
                <a:solidFill>
                  <a:schemeClr val="bg1"/>
                </a:solidFill>
              </a:rPr>
              <a:t>Introduktionsutbildningen motsvarar ca en halv dags utbildning och innehåller fakta om vägledningen, beskrivningar av arbetsmetoden samt diskussionsfrågor. </a:t>
            </a:r>
          </a:p>
          <a:p>
            <a:r>
              <a:rPr lang="sv-SE" sz="1600" dirty="0">
                <a:solidFill>
                  <a:schemeClr val="bg1"/>
                </a:solidFill>
              </a:rPr>
              <a:t>Målgrupp för materialet är alla som berörs av hantering av samhällsstörningar, inte bara kommunikatörer. </a:t>
            </a:r>
          </a:p>
          <a:p>
            <a:r>
              <a:rPr lang="sv-SE" sz="1600" dirty="0">
                <a:solidFill>
                  <a:schemeClr val="bg1"/>
                </a:solidFill>
              </a:rPr>
              <a:t>Anpassa gärna bildspelet utifrån gruppens behov. Materialet ska vara ett stöd till dig som ska planera och genomföra utbildningar i ämnesområden kopplade till Gemensamma grunder för samverkan och ledning vid </a:t>
            </a:r>
            <a:r>
              <a:rPr lang="sv-SE" sz="1600" dirty="0" smtClean="0">
                <a:solidFill>
                  <a:schemeClr val="bg1"/>
                </a:solidFill>
              </a:rPr>
              <a:t>samhällsstörningar. Det </a:t>
            </a:r>
            <a:r>
              <a:rPr lang="sv-SE" sz="1600" dirty="0">
                <a:solidFill>
                  <a:schemeClr val="bg1"/>
                </a:solidFill>
              </a:rPr>
              <a:t>är tänkt att användas i olika kunskapshöjande aktiviteter hos aktörer med ansvar för samhällsskydd och beredskap på lokal, regional och nationell nivå.  </a:t>
            </a:r>
          </a:p>
          <a:p>
            <a:r>
              <a:rPr lang="sv-SE" sz="1600" dirty="0">
                <a:solidFill>
                  <a:schemeClr val="bg1"/>
                </a:solidFill>
              </a:rPr>
              <a:t>Materialet kan användas i såväl aktörsgemensamma som aktörsinterna sammanhang. Bilderna går även bra att använda som fördjupningsdelar till övriga presentationer. Det finns </a:t>
            </a:r>
            <a:r>
              <a:rPr lang="sv-SE" sz="1600" dirty="0" err="1">
                <a:solidFill>
                  <a:schemeClr val="bg1"/>
                </a:solidFill>
              </a:rPr>
              <a:t>talmanus</a:t>
            </a:r>
            <a:r>
              <a:rPr lang="sv-SE" sz="1600" dirty="0">
                <a:solidFill>
                  <a:schemeClr val="bg1"/>
                </a:solidFill>
              </a:rPr>
              <a:t> som stöd till </a:t>
            </a:r>
            <a:r>
              <a:rPr lang="sv-SE" sz="1600" dirty="0" smtClean="0">
                <a:solidFill>
                  <a:schemeClr val="bg1"/>
                </a:solidFill>
              </a:rPr>
              <a:t>utbildaren i anteckningssidorna. </a:t>
            </a:r>
            <a:endParaRPr lang="sv-SE" sz="1600"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190503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144E8728-7C0A-4FE8-83C2-DDFF207301AF}"/>
              </a:ext>
            </a:extLst>
          </p:cNvPr>
          <p:cNvSpPr>
            <a:spLocks noGrp="1"/>
          </p:cNvSpPr>
          <p:nvPr>
            <p:ph type="title"/>
          </p:nvPr>
        </p:nvSpPr>
        <p:spPr>
          <a:xfrm>
            <a:off x="1490755" y="1083484"/>
            <a:ext cx="8580582" cy="966397"/>
          </a:xfrm>
        </p:spPr>
        <p:txBody>
          <a:bodyPr/>
          <a:lstStyle/>
          <a:p>
            <a:r>
              <a:rPr lang="sv-SE" dirty="0"/>
              <a:t>Diskutera</a:t>
            </a:r>
          </a:p>
        </p:txBody>
      </p:sp>
      <p:sp>
        <p:nvSpPr>
          <p:cNvPr id="5" name="Platshållare för innehåll 4">
            <a:extLst>
              <a:ext uri="{FF2B5EF4-FFF2-40B4-BE49-F238E27FC236}">
                <a16:creationId xmlns:a16="http://schemas.microsoft.com/office/drawing/2014/main" xmlns="" id="{0362F6A8-8F87-4541-B47D-A4BC3252F58E}"/>
              </a:ext>
            </a:extLst>
          </p:cNvPr>
          <p:cNvSpPr>
            <a:spLocks noGrp="1"/>
          </p:cNvSpPr>
          <p:nvPr>
            <p:ph idx="1"/>
          </p:nvPr>
        </p:nvSpPr>
        <p:spPr/>
        <p:txBody>
          <a:bodyPr/>
          <a:lstStyle/>
          <a:p>
            <a:endParaRPr lang="sv-SE" dirty="0"/>
          </a:p>
        </p:txBody>
      </p:sp>
      <p:sp>
        <p:nvSpPr>
          <p:cNvPr id="6" name="Platshållare för innehåll 2">
            <a:extLst>
              <a:ext uri="{FF2B5EF4-FFF2-40B4-BE49-F238E27FC236}">
                <a16:creationId xmlns:a16="http://schemas.microsoft.com/office/drawing/2014/main" xmlns="" id="{E06D5A71-06A6-44A4-AE7D-18FCCB048E3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2800" dirty="0">
                <a:solidFill>
                  <a:schemeClr val="bg1"/>
                </a:solidFill>
                <a:latin typeface="+mj-lt"/>
              </a:rPr>
              <a:t>Hur känner du inför kommunikation och kriskommunikation i samband med det aktörsgemensamma arbetet vid hantering </a:t>
            </a:r>
            <a:r>
              <a:rPr lang="sv-SE" sz="2800" dirty="0" smtClean="0">
                <a:solidFill>
                  <a:schemeClr val="bg1"/>
                </a:solidFill>
                <a:latin typeface="+mj-lt"/>
              </a:rPr>
              <a:t/>
            </a:r>
            <a:br>
              <a:rPr lang="sv-SE" sz="2800" dirty="0" smtClean="0">
                <a:solidFill>
                  <a:schemeClr val="bg1"/>
                </a:solidFill>
                <a:latin typeface="+mj-lt"/>
              </a:rPr>
            </a:br>
            <a:r>
              <a:rPr lang="sv-SE" sz="2800" dirty="0" smtClean="0">
                <a:solidFill>
                  <a:schemeClr val="bg1"/>
                </a:solidFill>
                <a:latin typeface="+mj-lt"/>
              </a:rPr>
              <a:t>av </a:t>
            </a:r>
            <a:r>
              <a:rPr lang="sv-SE" sz="2800" dirty="0">
                <a:solidFill>
                  <a:schemeClr val="bg1"/>
                </a:solidFill>
                <a:latin typeface="+mj-lt"/>
              </a:rPr>
              <a:t>samhällsstörningar?</a:t>
            </a:r>
          </a:p>
          <a:p>
            <a:pPr marL="360000" indent="0" eaLnBrk="1" fontAlgn="auto" hangingPunct="1">
              <a:spcAft>
                <a:spcPts val="0"/>
              </a:spcAft>
              <a:buNone/>
              <a:defRPr/>
            </a:pPr>
            <a:endParaRPr lang="sv-SE" sz="28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800" dirty="0">
              <a:latin typeface="+mj-lt"/>
            </a:endParaRPr>
          </a:p>
        </p:txBody>
      </p:sp>
      <p:sp>
        <p:nvSpPr>
          <p:cNvPr id="7" name="Rektangel 6">
            <a:extLst>
              <a:ext uri="{FF2B5EF4-FFF2-40B4-BE49-F238E27FC236}">
                <a16:creationId xmlns:a16="http://schemas.microsoft.com/office/drawing/2014/main" xmlns="" id="{3022DEE8-6AD8-4930-8261-C619064CA26B}"/>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0634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903588" y="2798378"/>
            <a:ext cx="8582400" cy="1273968"/>
          </a:xfrm>
        </p:spPr>
        <p:txBody>
          <a:bodyPr/>
          <a:lstStyle/>
          <a:p>
            <a:r>
              <a:rPr lang="sv-SE" sz="4800" dirty="0"/>
              <a:t>Teori </a:t>
            </a:r>
            <a:r>
              <a:rPr lang="sv-SE" sz="4800" dirty="0" smtClean="0"/>
              <a:t> </a:t>
            </a:r>
            <a:br>
              <a:rPr lang="sv-SE" sz="4800" dirty="0" smtClean="0"/>
            </a:br>
            <a:r>
              <a:rPr lang="sv-SE" sz="1600" dirty="0" smtClean="0"/>
              <a:t/>
            </a:r>
            <a:br>
              <a:rPr lang="sv-SE" sz="1600" dirty="0" smtClean="0"/>
            </a:br>
            <a:r>
              <a:rPr lang="sv-SE" sz="3200" dirty="0" smtClean="0"/>
              <a:t>Gemensamma </a:t>
            </a:r>
            <a:r>
              <a:rPr lang="sv-SE" sz="3200" dirty="0"/>
              <a:t>grunder för samverkan och ledning vid samhällsstörningar</a:t>
            </a:r>
          </a:p>
        </p:txBody>
      </p:sp>
    </p:spTree>
    <p:extLst>
      <p:ext uri="{BB962C8B-B14F-4D97-AF65-F5344CB8AC3E}">
        <p14:creationId xmlns:p14="http://schemas.microsoft.com/office/powerpoint/2010/main" val="4262680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125049"/>
            <a:ext cx="8580582" cy="966397"/>
          </a:xfrm>
        </p:spPr>
        <p:txBody>
          <a:bodyPr/>
          <a:lstStyle/>
          <a:p>
            <a:r>
              <a:rPr lang="sv-SE" dirty="0"/>
              <a:t>Diskutera</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3200" dirty="0">
                <a:solidFill>
                  <a:schemeClr val="bg1"/>
                </a:solidFill>
                <a:latin typeface="+mj-lt"/>
              </a:rPr>
              <a:t>Vilka är de största utmaningarna i </a:t>
            </a:r>
            <a:r>
              <a:rPr lang="sv-SE" sz="3200" dirty="0" smtClean="0">
                <a:solidFill>
                  <a:schemeClr val="bg1"/>
                </a:solidFill>
                <a:latin typeface="+mj-lt"/>
              </a:rPr>
              <a:t/>
            </a:r>
            <a:br>
              <a:rPr lang="sv-SE" sz="3200" dirty="0" smtClean="0">
                <a:solidFill>
                  <a:schemeClr val="bg1"/>
                </a:solidFill>
                <a:latin typeface="+mj-lt"/>
              </a:rPr>
            </a:br>
            <a:r>
              <a:rPr lang="sv-SE" sz="3200" dirty="0" smtClean="0">
                <a:solidFill>
                  <a:schemeClr val="bg1"/>
                </a:solidFill>
                <a:latin typeface="+mj-lt"/>
              </a:rPr>
              <a:t>det </a:t>
            </a:r>
            <a:r>
              <a:rPr lang="sv-SE" sz="3200" dirty="0">
                <a:solidFill>
                  <a:schemeClr val="bg1"/>
                </a:solidFill>
                <a:latin typeface="+mj-lt"/>
              </a:rPr>
              <a:t>aktörsgemensamma arbetet vid hantering av samhällsstörningar?</a:t>
            </a:r>
          </a:p>
          <a:p>
            <a:pPr marL="360000" indent="0" eaLnBrk="1" fontAlgn="auto" hangingPunct="1">
              <a:spcAft>
                <a:spcPts val="0"/>
              </a:spcAft>
              <a:buNone/>
              <a:defRPr/>
            </a:pPr>
            <a:endParaRPr lang="sv-SE" sz="32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72837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innehåll 2">
            <a:extLst>
              <a:ext uri="{FF2B5EF4-FFF2-40B4-BE49-F238E27FC236}">
                <a16:creationId xmlns:a16="http://schemas.microsoft.com/office/drawing/2014/main" xmlns="" id="{65E8DC05-FB0F-48E3-B769-E681298E8BBC}"/>
              </a:ext>
            </a:extLst>
          </p:cNvPr>
          <p:cNvSpPr>
            <a:spLocks noGrp="1"/>
          </p:cNvSpPr>
          <p:nvPr>
            <p:ph idx="1"/>
          </p:nvPr>
        </p:nvSpPr>
        <p:spPr>
          <a:xfrm>
            <a:off x="1929252" y="2161210"/>
            <a:ext cx="8580582" cy="3601527"/>
          </a:xfrm>
        </p:spPr>
        <p:txBody>
          <a:bodyPr/>
          <a:lstStyle/>
          <a:p>
            <a:pPr eaLnBrk="1" hangingPunct="1"/>
            <a:r>
              <a:rPr lang="sv-SE" altLang="sv-SE" dirty="0">
                <a:ea typeface="Verdana" panose="020B0604030504040204" pitchFamily="34" charset="0"/>
                <a:cs typeface="Verdana" panose="020B0604030504040204" pitchFamily="34" charset="0"/>
              </a:rPr>
              <a:t>förstå varandra</a:t>
            </a:r>
          </a:p>
          <a:p>
            <a:pPr eaLnBrk="1" hangingPunct="1"/>
            <a:r>
              <a:rPr lang="sv-SE" altLang="sv-SE" dirty="0">
                <a:ea typeface="Verdana" panose="020B0604030504040204" pitchFamily="34" charset="0"/>
                <a:cs typeface="Verdana" panose="020B0604030504040204" pitchFamily="34" charset="0"/>
              </a:rPr>
              <a:t>kontakta varandra</a:t>
            </a:r>
          </a:p>
          <a:p>
            <a:pPr eaLnBrk="1" hangingPunct="1"/>
            <a:r>
              <a:rPr lang="sv-SE" altLang="sv-SE" dirty="0">
                <a:ea typeface="Verdana" panose="020B0604030504040204" pitchFamily="34" charset="0"/>
                <a:cs typeface="Verdana" panose="020B0604030504040204" pitchFamily="34" charset="0"/>
              </a:rPr>
              <a:t>träffa överenskommelser</a:t>
            </a:r>
          </a:p>
          <a:p>
            <a:pPr eaLnBrk="1" hangingPunct="1"/>
            <a:r>
              <a:rPr lang="sv-SE" altLang="sv-SE" dirty="0">
                <a:ea typeface="Verdana" panose="020B0604030504040204" pitchFamily="34" charset="0"/>
                <a:cs typeface="Verdana" panose="020B0604030504040204" pitchFamily="34" charset="0"/>
              </a:rPr>
              <a:t>utbyta information</a:t>
            </a:r>
          </a:p>
          <a:p>
            <a:pPr eaLnBrk="1" hangingPunct="1"/>
            <a:r>
              <a:rPr lang="sv-SE" altLang="sv-SE" dirty="0">
                <a:ea typeface="Verdana" panose="020B0604030504040204" pitchFamily="34" charset="0"/>
                <a:cs typeface="Verdana" panose="020B0604030504040204" pitchFamily="34" charset="0"/>
              </a:rPr>
              <a:t>skapa lägesbilder</a:t>
            </a:r>
          </a:p>
          <a:p>
            <a:pPr eaLnBrk="1" hangingPunct="1"/>
            <a:r>
              <a:rPr lang="sv-SE" altLang="sv-SE" dirty="0">
                <a:ea typeface="Verdana" panose="020B0604030504040204" pitchFamily="34" charset="0"/>
                <a:cs typeface="Verdana" panose="020B0604030504040204" pitchFamily="34" charset="0"/>
              </a:rPr>
              <a:t>utbilda, öva och lära.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Rubrik 1">
            <a:extLst>
              <a:ext uri="{FF2B5EF4-FFF2-40B4-BE49-F238E27FC236}">
                <a16:creationId xmlns:a16="http://schemas.microsoft.com/office/drawing/2014/main" xmlns="" id="{B519D857-B81F-45A5-9163-7D3A8568A13B}"/>
              </a:ext>
            </a:extLst>
          </p:cNvPr>
          <p:cNvSpPr txBox="1">
            <a:spLocks/>
          </p:cNvSpPr>
          <p:nvPr/>
        </p:nvSpPr>
        <p:spPr>
          <a:xfrm>
            <a:off x="1801098" y="98373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altLang="sv-SE" dirty="0"/>
              <a:t>Gemensamma grunder </a:t>
            </a:r>
            <a:br>
              <a:rPr lang="sv-SE" altLang="sv-SE" dirty="0"/>
            </a:br>
            <a:r>
              <a:rPr lang="sv-SE" altLang="sv-SE" sz="2400" dirty="0"/>
              <a:t>– för att förbättra vår förmåga att:</a:t>
            </a:r>
            <a:endParaRPr lang="sv-SE" altLang="sv-SE" sz="3600" dirty="0"/>
          </a:p>
        </p:txBody>
      </p:sp>
      <p:pic>
        <p:nvPicPr>
          <p:cNvPr id="4" name="Bildobjekt 3" descr="En bild som visar bord, rum&#10;&#10;Automatiskt genererad beskrivning">
            <a:extLst>
              <a:ext uri="{FF2B5EF4-FFF2-40B4-BE49-F238E27FC236}">
                <a16:creationId xmlns:a16="http://schemas.microsoft.com/office/drawing/2014/main" xmlns="" id="{CE782AA1-4389-41BB-B5D1-AA22BDC6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284" y="2106051"/>
            <a:ext cx="5504688" cy="3656686"/>
          </a:xfrm>
          <a:prstGeom prst="rect">
            <a:avLst/>
          </a:prstGeom>
        </p:spPr>
      </p:pic>
    </p:spTree>
    <p:extLst>
      <p:ext uri="{BB962C8B-B14F-4D97-AF65-F5344CB8AC3E}">
        <p14:creationId xmlns:p14="http://schemas.microsoft.com/office/powerpoint/2010/main" val="3073940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xmlns="" id="{B9DF8952-D8F6-4AD0-8E96-D1842E2D1936}"/>
              </a:ext>
            </a:extLst>
          </p:cNvPr>
          <p:cNvSpPr/>
          <p:nvPr/>
        </p:nvSpPr>
        <p:spPr>
          <a:xfrm>
            <a:off x="7089422" y="699911"/>
            <a:ext cx="4436534" cy="5238045"/>
          </a:xfrm>
          <a:prstGeom prst="rect">
            <a:avLst/>
          </a:prstGeom>
          <a:solidFill>
            <a:schemeClr val="bg1"/>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xmlns="" id="{2AA5FC3F-4AF8-48F8-BB37-EBA273EAEA69}"/>
              </a:ext>
            </a:extLst>
          </p:cNvPr>
          <p:cNvSpPr>
            <a:spLocks noGrp="1"/>
          </p:cNvSpPr>
          <p:nvPr>
            <p:ph type="title"/>
          </p:nvPr>
        </p:nvSpPr>
        <p:spPr/>
        <p:txBody>
          <a:bodyPr/>
          <a:lstStyle/>
          <a:p>
            <a:r>
              <a:rPr lang="sv-SE" altLang="sv-SE" dirty="0"/>
              <a:t>Gemensamma grunder </a:t>
            </a:r>
            <a:br>
              <a:rPr lang="sv-SE" altLang="sv-SE" dirty="0"/>
            </a:br>
            <a:r>
              <a:rPr lang="sv-SE" altLang="sv-SE" sz="1800" dirty="0"/>
              <a:t>– därför att vi vill</a:t>
            </a:r>
            <a:endParaRPr lang="sv-SE" dirty="0"/>
          </a:p>
        </p:txBody>
      </p:sp>
      <p:sp>
        <p:nvSpPr>
          <p:cNvPr id="3" name="Platshållare för innehåll 2">
            <a:extLst>
              <a:ext uri="{FF2B5EF4-FFF2-40B4-BE49-F238E27FC236}">
                <a16:creationId xmlns:a16="http://schemas.microsoft.com/office/drawing/2014/main" xmlns="" id="{4AF98E64-27AC-4850-B55E-30B8E7F44C04}"/>
              </a:ext>
            </a:extLst>
          </p:cNvPr>
          <p:cNvSpPr>
            <a:spLocks noGrp="1"/>
          </p:cNvSpPr>
          <p:nvPr>
            <p:ph idx="1"/>
          </p:nvPr>
        </p:nvSpPr>
        <p:spPr>
          <a:xfrm>
            <a:off x="1773388" y="2265119"/>
            <a:ext cx="3674912" cy="3601527"/>
          </a:xfrm>
        </p:spPr>
        <p:txBody>
          <a:bodyPr/>
          <a:lstStyle/>
          <a:p>
            <a:r>
              <a:rPr lang="sv-SE" altLang="sv-SE" sz="2000" dirty="0">
                <a:ea typeface="Verdana" panose="020B0604030504040204" pitchFamily="34" charset="0"/>
                <a:cs typeface="Verdana" panose="020B0604030504040204" pitchFamily="34" charset="0"/>
              </a:rPr>
              <a:t>Uppnå aktörsgemensam inriktning och samordning</a:t>
            </a:r>
          </a:p>
          <a:p>
            <a:r>
              <a:rPr lang="sv-SE" altLang="sv-SE" sz="2000" dirty="0">
                <a:ea typeface="Verdana" panose="020B0604030504040204" pitchFamily="34" charset="0"/>
                <a:cs typeface="Verdana" panose="020B0604030504040204" pitchFamily="34" charset="0"/>
              </a:rPr>
              <a:t>Använda samhällets resurser effektivt</a:t>
            </a:r>
          </a:p>
          <a:p>
            <a:r>
              <a:rPr lang="sv-SE" altLang="sv-SE" sz="2000" dirty="0">
                <a:ea typeface="Verdana" panose="020B0604030504040204" pitchFamily="34" charset="0"/>
                <a:cs typeface="Verdana" panose="020B0604030504040204" pitchFamily="34" charset="0"/>
              </a:rPr>
              <a:t>Skydda samhällets skyddsvärden</a:t>
            </a:r>
          </a:p>
          <a:p>
            <a:endParaRPr lang="sv-SE" sz="2000" dirty="0"/>
          </a:p>
        </p:txBody>
      </p:sp>
      <p:pic>
        <p:nvPicPr>
          <p:cNvPr id="5" name="Bildobjekt 4" descr="En bild som visar text&#10;&#10;Automatiskt genererad beskrivning">
            <a:extLst>
              <a:ext uri="{FF2B5EF4-FFF2-40B4-BE49-F238E27FC236}">
                <a16:creationId xmlns:a16="http://schemas.microsoft.com/office/drawing/2014/main" xmlns="" id="{080FD2DB-8BE0-4710-BBF7-9CE6BBA02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025" y="1362570"/>
            <a:ext cx="2983327" cy="3912726"/>
          </a:xfrm>
          <a:prstGeom prst="rect">
            <a:avLst/>
          </a:prstGeom>
        </p:spPr>
      </p:pic>
    </p:spTree>
    <p:extLst>
      <p:ext uri="{BB962C8B-B14F-4D97-AF65-F5344CB8AC3E}">
        <p14:creationId xmlns:p14="http://schemas.microsoft.com/office/powerpoint/2010/main" val="421290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92713A0-8DD5-4DFD-90AE-A033EBA49CAF}"/>
              </a:ext>
            </a:extLst>
          </p:cNvPr>
          <p:cNvSpPr>
            <a:spLocks noGrp="1"/>
          </p:cNvSpPr>
          <p:nvPr>
            <p:ph type="title"/>
          </p:nvPr>
        </p:nvSpPr>
        <p:spPr/>
        <p:txBody>
          <a:bodyPr/>
          <a:lstStyle/>
          <a:p>
            <a:r>
              <a:rPr lang="sv-SE" dirty="0"/>
              <a:t>Projekt Ledning och Samverkan</a:t>
            </a:r>
          </a:p>
        </p:txBody>
      </p:sp>
      <p:sp>
        <p:nvSpPr>
          <p:cNvPr id="3" name="Platshållare för innehåll 2">
            <a:extLst>
              <a:ext uri="{FF2B5EF4-FFF2-40B4-BE49-F238E27FC236}">
                <a16:creationId xmlns:a16="http://schemas.microsoft.com/office/drawing/2014/main" xmlns="" id="{164A5DB5-3C3A-4E2F-8239-434E39835C62}"/>
              </a:ext>
            </a:extLst>
          </p:cNvPr>
          <p:cNvSpPr>
            <a:spLocks noGrp="1"/>
          </p:cNvSpPr>
          <p:nvPr>
            <p:ph idx="1"/>
          </p:nvPr>
        </p:nvSpPr>
        <p:spPr>
          <a:xfrm>
            <a:off x="1773387" y="1920790"/>
            <a:ext cx="6536423" cy="2788985"/>
          </a:xfrm>
        </p:spPr>
        <p:txBody>
          <a:bodyPr/>
          <a:lstStyle/>
          <a:p>
            <a:r>
              <a:rPr lang="sv-SE" sz="2000" dirty="0"/>
              <a:t>2012-2014</a:t>
            </a:r>
          </a:p>
          <a:p>
            <a:r>
              <a:rPr lang="sv-SE" sz="2000" dirty="0"/>
              <a:t>Myndigheter med särskilt ansvar för krisberedskap, </a:t>
            </a:r>
            <a:br>
              <a:rPr lang="sv-SE" sz="2000" dirty="0"/>
            </a:br>
            <a:r>
              <a:rPr lang="sv-SE" sz="2000" dirty="0"/>
              <a:t>representanter för kommuner och landsting/regioner, </a:t>
            </a:r>
            <a:br>
              <a:rPr lang="sv-SE" sz="2000" dirty="0"/>
            </a:br>
            <a:r>
              <a:rPr lang="sv-SE" sz="2000" dirty="0"/>
              <a:t>myndigheter, forskare och experter. </a:t>
            </a:r>
          </a:p>
          <a:p>
            <a:r>
              <a:rPr lang="sv-SE" sz="2000" dirty="0"/>
              <a:t>Totalt ca 70-80 aktörer</a:t>
            </a:r>
          </a:p>
          <a:p>
            <a:r>
              <a:rPr lang="sv-SE" altLang="sv-SE" sz="2000" dirty="0"/>
              <a:t>Rekommendationer som enligt beprövad erfarenhet </a:t>
            </a:r>
            <a:br>
              <a:rPr lang="sv-SE" altLang="sv-SE" sz="2000" dirty="0"/>
            </a:br>
            <a:r>
              <a:rPr lang="sv-SE" altLang="sv-SE" sz="2000" dirty="0"/>
              <a:t>och forskning stödjer aktörsgemensam inriktning </a:t>
            </a:r>
            <a:br>
              <a:rPr lang="sv-SE" altLang="sv-SE" sz="2000" dirty="0"/>
            </a:br>
            <a:r>
              <a:rPr lang="sv-SE" altLang="sv-SE" sz="2000" dirty="0"/>
              <a:t>och samordning. </a:t>
            </a:r>
          </a:p>
        </p:txBody>
      </p:sp>
      <p:pic>
        <p:nvPicPr>
          <p:cNvPr id="4" name="Picture 2">
            <a:extLst>
              <a:ext uri="{FF2B5EF4-FFF2-40B4-BE49-F238E27FC236}">
                <a16:creationId xmlns:a16="http://schemas.microsoft.com/office/drawing/2014/main" xmlns="" id="{0D2E5B57-19D4-4016-A0B3-10691013C3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4896" y="1315065"/>
            <a:ext cx="2293722" cy="339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ktangel 5">
            <a:extLst>
              <a:ext uri="{FF2B5EF4-FFF2-40B4-BE49-F238E27FC236}">
                <a16:creationId xmlns:a16="http://schemas.microsoft.com/office/drawing/2014/main" xmlns="" id="{EFA1D7F7-4188-4008-86E9-876D708357D0}"/>
              </a:ext>
            </a:extLst>
          </p:cNvPr>
          <p:cNvSpPr/>
          <p:nvPr/>
        </p:nvSpPr>
        <p:spPr>
          <a:xfrm>
            <a:off x="0" y="5263176"/>
            <a:ext cx="4023360" cy="849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Georgia" panose="02040502050405020303" pitchFamily="18" charset="0"/>
                <a:ea typeface="MS PGothic" panose="020B0600070205080204" pitchFamily="34" charset="-128"/>
              </a:defRPr>
            </a:lvl1pPr>
            <a:lvl2pPr marL="742950" indent="-285750">
              <a:defRPr sz="2400">
                <a:solidFill>
                  <a:schemeClr val="tx1"/>
                </a:solidFill>
                <a:latin typeface="Georgia" panose="02040502050405020303" pitchFamily="18" charset="0"/>
                <a:ea typeface="MS PGothic" panose="020B0600070205080204" pitchFamily="34" charset="-128"/>
              </a:defRPr>
            </a:lvl2pPr>
            <a:lvl3pPr marL="1143000" indent="-228600">
              <a:defRPr sz="2400">
                <a:solidFill>
                  <a:schemeClr val="tx1"/>
                </a:solidFill>
                <a:latin typeface="Georgia" panose="02040502050405020303" pitchFamily="18" charset="0"/>
                <a:ea typeface="MS PGothic" panose="020B0600070205080204" pitchFamily="34" charset="-128"/>
              </a:defRPr>
            </a:lvl3pPr>
            <a:lvl4pPr marL="1600200" indent="-228600">
              <a:defRPr sz="2400">
                <a:solidFill>
                  <a:schemeClr val="tx1"/>
                </a:solidFill>
                <a:latin typeface="Georgia" panose="02040502050405020303" pitchFamily="18" charset="0"/>
                <a:ea typeface="MS PGothic" panose="020B0600070205080204" pitchFamily="34" charset="-128"/>
              </a:defRPr>
            </a:lvl4pPr>
            <a:lvl5pPr marL="2057400" indent="-22860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ctr">
              <a:defRPr/>
            </a:pPr>
            <a:r>
              <a:rPr lang="sv-SE" altLang="sv-SE" sz="1800" b="1" dirty="0" smtClean="0">
                <a:solidFill>
                  <a:srgbClr val="FFFFFF"/>
                </a:solidFill>
                <a:latin typeface="+mj-lt"/>
              </a:rPr>
              <a:t>UTGÅNGSPUNKTER</a:t>
            </a:r>
            <a:endParaRPr lang="sv-SE" altLang="sv-SE" sz="1800" b="1" dirty="0">
              <a:solidFill>
                <a:srgbClr val="FFFFFF"/>
              </a:solidFill>
              <a:latin typeface="+mj-lt"/>
            </a:endParaRPr>
          </a:p>
        </p:txBody>
      </p:sp>
      <p:sp>
        <p:nvSpPr>
          <p:cNvPr id="9" name="Rektangel 8">
            <a:extLst>
              <a:ext uri="{FF2B5EF4-FFF2-40B4-BE49-F238E27FC236}">
                <a16:creationId xmlns:a16="http://schemas.microsoft.com/office/drawing/2014/main" xmlns="" id="{EFA1D7F7-4188-4008-86E9-876D708357D0}"/>
              </a:ext>
            </a:extLst>
          </p:cNvPr>
          <p:cNvSpPr/>
          <p:nvPr/>
        </p:nvSpPr>
        <p:spPr>
          <a:xfrm>
            <a:off x="4078942" y="5263176"/>
            <a:ext cx="4023360" cy="849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Georgia" panose="02040502050405020303" pitchFamily="18" charset="0"/>
                <a:ea typeface="MS PGothic" panose="020B0600070205080204" pitchFamily="34" charset="-128"/>
              </a:defRPr>
            </a:lvl1pPr>
            <a:lvl2pPr marL="742950" indent="-285750">
              <a:defRPr sz="2400">
                <a:solidFill>
                  <a:schemeClr val="tx1"/>
                </a:solidFill>
                <a:latin typeface="Georgia" panose="02040502050405020303" pitchFamily="18" charset="0"/>
                <a:ea typeface="MS PGothic" panose="020B0600070205080204" pitchFamily="34" charset="-128"/>
              </a:defRPr>
            </a:lvl2pPr>
            <a:lvl3pPr marL="1143000" indent="-228600">
              <a:defRPr sz="2400">
                <a:solidFill>
                  <a:schemeClr val="tx1"/>
                </a:solidFill>
                <a:latin typeface="Georgia" panose="02040502050405020303" pitchFamily="18" charset="0"/>
                <a:ea typeface="MS PGothic" panose="020B0600070205080204" pitchFamily="34" charset="-128"/>
              </a:defRPr>
            </a:lvl3pPr>
            <a:lvl4pPr marL="1600200" indent="-228600">
              <a:defRPr sz="2400">
                <a:solidFill>
                  <a:schemeClr val="tx1"/>
                </a:solidFill>
                <a:latin typeface="Georgia" panose="02040502050405020303" pitchFamily="18" charset="0"/>
                <a:ea typeface="MS PGothic" panose="020B0600070205080204" pitchFamily="34" charset="-128"/>
              </a:defRPr>
            </a:lvl4pPr>
            <a:lvl5pPr marL="2057400" indent="-22860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ctr">
              <a:defRPr/>
            </a:pPr>
            <a:r>
              <a:rPr lang="sv-SE" altLang="sv-SE" sz="1800" b="1" dirty="0" smtClean="0">
                <a:solidFill>
                  <a:srgbClr val="FFFFFF"/>
                </a:solidFill>
                <a:latin typeface="+mj-lt"/>
              </a:rPr>
              <a:t>FÖRHÅLLNINGSSÄTT</a:t>
            </a:r>
            <a:endParaRPr lang="sv-SE" altLang="sv-SE" sz="1800" b="1" dirty="0">
              <a:solidFill>
                <a:srgbClr val="FFFFFF"/>
              </a:solidFill>
              <a:latin typeface="+mj-lt"/>
            </a:endParaRPr>
          </a:p>
        </p:txBody>
      </p:sp>
      <p:sp>
        <p:nvSpPr>
          <p:cNvPr id="10" name="Rektangel 9">
            <a:extLst>
              <a:ext uri="{FF2B5EF4-FFF2-40B4-BE49-F238E27FC236}">
                <a16:creationId xmlns:a16="http://schemas.microsoft.com/office/drawing/2014/main" xmlns="" id="{EFA1D7F7-4188-4008-86E9-876D708357D0}"/>
              </a:ext>
            </a:extLst>
          </p:cNvPr>
          <p:cNvSpPr/>
          <p:nvPr/>
        </p:nvSpPr>
        <p:spPr>
          <a:xfrm>
            <a:off x="8154032" y="5263176"/>
            <a:ext cx="4023360" cy="849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Georgia" panose="02040502050405020303" pitchFamily="18" charset="0"/>
                <a:ea typeface="MS PGothic" panose="020B0600070205080204" pitchFamily="34" charset="-128"/>
              </a:defRPr>
            </a:lvl1pPr>
            <a:lvl2pPr marL="742950" indent="-285750">
              <a:defRPr sz="2400">
                <a:solidFill>
                  <a:schemeClr val="tx1"/>
                </a:solidFill>
                <a:latin typeface="Georgia" panose="02040502050405020303" pitchFamily="18" charset="0"/>
                <a:ea typeface="MS PGothic" panose="020B0600070205080204" pitchFamily="34" charset="-128"/>
              </a:defRPr>
            </a:lvl2pPr>
            <a:lvl3pPr marL="1143000" indent="-228600">
              <a:defRPr sz="2400">
                <a:solidFill>
                  <a:schemeClr val="tx1"/>
                </a:solidFill>
                <a:latin typeface="Georgia" panose="02040502050405020303" pitchFamily="18" charset="0"/>
                <a:ea typeface="MS PGothic" panose="020B0600070205080204" pitchFamily="34" charset="-128"/>
              </a:defRPr>
            </a:lvl3pPr>
            <a:lvl4pPr marL="1600200" indent="-228600">
              <a:defRPr sz="2400">
                <a:solidFill>
                  <a:schemeClr val="tx1"/>
                </a:solidFill>
                <a:latin typeface="Georgia" panose="02040502050405020303" pitchFamily="18" charset="0"/>
                <a:ea typeface="MS PGothic" panose="020B0600070205080204" pitchFamily="34" charset="-128"/>
              </a:defRPr>
            </a:lvl4pPr>
            <a:lvl5pPr marL="2057400" indent="-22860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ctr">
              <a:defRPr/>
            </a:pPr>
            <a:r>
              <a:rPr lang="sv-SE" altLang="sv-SE" sz="1800" b="1" dirty="0" smtClean="0">
                <a:solidFill>
                  <a:srgbClr val="FFFFFF"/>
                </a:solidFill>
                <a:latin typeface="+mj-lt"/>
              </a:rPr>
              <a:t>UTGÅNGSPUNKTER</a:t>
            </a:r>
            <a:endParaRPr lang="sv-SE" altLang="sv-SE" sz="1800" b="1" dirty="0">
              <a:solidFill>
                <a:srgbClr val="FFFFFF"/>
              </a:solidFill>
              <a:latin typeface="+mj-lt"/>
            </a:endParaRPr>
          </a:p>
        </p:txBody>
      </p:sp>
    </p:spTree>
    <p:extLst>
      <p:ext uri="{BB962C8B-B14F-4D97-AF65-F5344CB8AC3E}">
        <p14:creationId xmlns:p14="http://schemas.microsoft.com/office/powerpoint/2010/main" val="1666727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r>
              <a:rPr lang="sv-SE" sz="1800" b="0" dirty="0">
                <a:solidFill>
                  <a:prstClr val="black"/>
                </a:solidFill>
                <a:latin typeface="Arial"/>
                <a:ea typeface="+mn-ea"/>
                <a:cs typeface="+mn-cs"/>
              </a:rPr>
              <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
        <p:nvSpPr>
          <p:cNvPr id="5" name="Platshållare för datum 1">
            <a:extLst>
              <a:ext uri="{FF2B5EF4-FFF2-40B4-BE49-F238E27FC236}">
                <a16:creationId xmlns:a16="http://schemas.microsoft.com/office/drawing/2014/main" xmlns="" id="{466C8B84-565D-4374-AC7E-0E8D47799F4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306872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F7688D-DE48-4521-95E6-537EF7E7E2F4}"/>
              </a:ext>
            </a:extLst>
          </p:cNvPr>
          <p:cNvSpPr>
            <a:spLocks noGrp="1"/>
          </p:cNvSpPr>
          <p:nvPr>
            <p:ph type="title"/>
          </p:nvPr>
        </p:nvSpPr>
        <p:spPr/>
        <p:txBody>
          <a:bodyPr/>
          <a:lstStyle/>
          <a:p>
            <a:r>
              <a:rPr lang="sv-SE" dirty="0"/>
              <a:t>Innehållsmässig relation till</a:t>
            </a:r>
            <a:br>
              <a:rPr lang="sv-SE" dirty="0"/>
            </a:br>
            <a:r>
              <a:rPr lang="sv-SE" dirty="0"/>
              <a:t>grundpublikationen</a:t>
            </a:r>
          </a:p>
        </p:txBody>
      </p:sp>
      <p:pic>
        <p:nvPicPr>
          <p:cNvPr id="4" name="Platshållare för innehåll 4" descr="En bild som visar skärmbild&#10;&#10;Beskrivning genererad med mycket hög exakthet">
            <a:extLst>
              <a:ext uri="{FF2B5EF4-FFF2-40B4-BE49-F238E27FC236}">
                <a16:creationId xmlns:a16="http://schemas.microsoft.com/office/drawing/2014/main" xmlns="" id="{6AE8442C-6712-4223-8336-4605A271DD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619" r="-2995"/>
          <a:stretch/>
        </p:blipFill>
        <p:spPr>
          <a:xfrm>
            <a:off x="8293921" y="1363568"/>
            <a:ext cx="3273979" cy="796318"/>
          </a:xfrm>
          <a:prstGeom prst="rect">
            <a:avLst/>
          </a:prstGeom>
        </p:spPr>
      </p:pic>
      <p:pic>
        <p:nvPicPr>
          <p:cNvPr id="5" name="Bildobjekt 4">
            <a:extLst>
              <a:ext uri="{FF2B5EF4-FFF2-40B4-BE49-F238E27FC236}">
                <a16:creationId xmlns:a16="http://schemas.microsoft.com/office/drawing/2014/main" xmlns="" id="{F81B52FE-BD73-4025-A7AD-1207B4431897}"/>
              </a:ext>
            </a:extLst>
          </p:cNvPr>
          <p:cNvPicPr>
            <a:picLocks noChangeAspect="1"/>
          </p:cNvPicPr>
          <p:nvPr/>
        </p:nvPicPr>
        <p:blipFill rotWithShape="1">
          <a:blip r:embed="rId4"/>
          <a:srcRect r="299" b="83959"/>
          <a:stretch/>
        </p:blipFill>
        <p:spPr>
          <a:xfrm>
            <a:off x="8617086" y="923741"/>
            <a:ext cx="3756214" cy="333550"/>
          </a:xfrm>
          <a:prstGeom prst="rect">
            <a:avLst/>
          </a:prstGeom>
        </p:spPr>
      </p:pic>
      <p:grpSp>
        <p:nvGrpSpPr>
          <p:cNvPr id="6" name="Grupp 5">
            <a:extLst>
              <a:ext uri="{FF2B5EF4-FFF2-40B4-BE49-F238E27FC236}">
                <a16:creationId xmlns:a16="http://schemas.microsoft.com/office/drawing/2014/main" xmlns="" id="{4C0AE77D-B245-4AC7-99C1-19884C2D7E35}"/>
              </a:ext>
            </a:extLst>
          </p:cNvPr>
          <p:cNvGrpSpPr/>
          <p:nvPr/>
        </p:nvGrpSpPr>
        <p:grpSpPr>
          <a:xfrm>
            <a:off x="8293921" y="2190842"/>
            <a:ext cx="3372787" cy="3083913"/>
            <a:chOff x="0" y="1762594"/>
            <a:chExt cx="5420746" cy="4956468"/>
          </a:xfrm>
        </p:grpSpPr>
        <p:pic>
          <p:nvPicPr>
            <p:cNvPr id="7" name="Bildobjekt 6" descr="En bild som visar skärmbild&#10;&#10;Beskrivning genererad med mycket hög exakthet">
              <a:extLst>
                <a:ext uri="{FF2B5EF4-FFF2-40B4-BE49-F238E27FC236}">
                  <a16:creationId xmlns:a16="http://schemas.microsoft.com/office/drawing/2014/main" xmlns="" id="{B5FE32B1-F618-403E-8767-D6BE2C56AC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10" b="51824"/>
            <a:stretch/>
          </p:blipFill>
          <p:spPr>
            <a:xfrm>
              <a:off x="0" y="1762594"/>
              <a:ext cx="5091822" cy="555956"/>
            </a:xfrm>
            <a:prstGeom prst="rect">
              <a:avLst/>
            </a:prstGeom>
          </p:spPr>
        </p:pic>
        <p:pic>
          <p:nvPicPr>
            <p:cNvPr id="8" name="Bildobjekt 7" descr="En bild som visar skärmbild&#10;&#10;Beskrivning genererad med mycket hög exakthet">
              <a:extLst>
                <a:ext uri="{FF2B5EF4-FFF2-40B4-BE49-F238E27FC236}">
                  <a16:creationId xmlns:a16="http://schemas.microsoft.com/office/drawing/2014/main" xmlns="" id="{2D586A04-CF9E-498D-A418-997A4FAF74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63498" r="-490"/>
            <a:stretch/>
          </p:blipFill>
          <p:spPr>
            <a:xfrm>
              <a:off x="0" y="2270273"/>
              <a:ext cx="5091822" cy="625731"/>
            </a:xfrm>
            <a:prstGeom prst="rect">
              <a:avLst/>
            </a:prstGeom>
          </p:spPr>
        </p:pic>
        <p:pic>
          <p:nvPicPr>
            <p:cNvPr id="9" name="Bildobjekt 8" descr="En bild som visar skärmbild&#10;&#10;Beskrivning genererad med mycket hög exakthet">
              <a:extLst>
                <a:ext uri="{FF2B5EF4-FFF2-40B4-BE49-F238E27FC236}">
                  <a16:creationId xmlns:a16="http://schemas.microsoft.com/office/drawing/2014/main" xmlns="" id="{3772CFB8-233F-4F27-8CA9-386CDB1926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2060"/>
            <a:stretch/>
          </p:blipFill>
          <p:spPr>
            <a:xfrm>
              <a:off x="0" y="2945076"/>
              <a:ext cx="5148529" cy="292281"/>
            </a:xfrm>
            <a:prstGeom prst="rect">
              <a:avLst/>
            </a:prstGeom>
          </p:spPr>
        </p:pic>
        <p:pic>
          <p:nvPicPr>
            <p:cNvPr id="10" name="Bildobjekt 9" descr="En bild som visar skärmbild&#10;&#10;Beskrivning genererad med mycket hög exakthet">
              <a:extLst>
                <a:ext uri="{FF2B5EF4-FFF2-40B4-BE49-F238E27FC236}">
                  <a16:creationId xmlns:a16="http://schemas.microsoft.com/office/drawing/2014/main" xmlns="" id="{801DE302-B2E5-4EA3-80EA-D54E137B03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4140"/>
            <a:stretch/>
          </p:blipFill>
          <p:spPr>
            <a:xfrm>
              <a:off x="550642" y="3226908"/>
              <a:ext cx="4728128" cy="350819"/>
            </a:xfrm>
            <a:prstGeom prst="rect">
              <a:avLst/>
            </a:prstGeom>
          </p:spPr>
        </p:pic>
        <p:pic>
          <p:nvPicPr>
            <p:cNvPr id="11" name="Bildobjekt 10" descr="En bild som visar skärmbild&#10;&#10;Beskrivning genererad med mycket hög exakthet">
              <a:extLst>
                <a:ext uri="{FF2B5EF4-FFF2-40B4-BE49-F238E27FC236}">
                  <a16:creationId xmlns:a16="http://schemas.microsoft.com/office/drawing/2014/main" xmlns="" id="{4C103C23-2DA4-4C5E-B6E2-659FDFA5D2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7172" r="-1962"/>
            <a:stretch/>
          </p:blipFill>
          <p:spPr>
            <a:xfrm>
              <a:off x="550642" y="3519189"/>
              <a:ext cx="4870104" cy="286647"/>
            </a:xfrm>
            <a:prstGeom prst="rect">
              <a:avLst/>
            </a:prstGeom>
          </p:spPr>
        </p:pic>
        <p:pic>
          <p:nvPicPr>
            <p:cNvPr id="12" name="Bildobjekt 11" descr="En bild som visar skärmbild&#10;&#10;Beskrivning genererad med mycket hög exakthet">
              <a:extLst>
                <a:ext uri="{FF2B5EF4-FFF2-40B4-BE49-F238E27FC236}">
                  <a16:creationId xmlns:a16="http://schemas.microsoft.com/office/drawing/2014/main" xmlns="" id="{1BF7AD02-C86E-440D-BABC-DD71AE00081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224" b="74298"/>
            <a:stretch/>
          </p:blipFill>
          <p:spPr>
            <a:xfrm>
              <a:off x="550642" y="3758521"/>
              <a:ext cx="4622977" cy="363412"/>
            </a:xfrm>
            <a:prstGeom prst="rect">
              <a:avLst/>
            </a:prstGeom>
          </p:spPr>
        </p:pic>
        <p:pic>
          <p:nvPicPr>
            <p:cNvPr id="13" name="Bildobjekt 12" descr="En bild som visar skärmbild&#10;&#10;Beskrivning genererad med mycket hög exakthet">
              <a:extLst>
                <a:ext uri="{FF2B5EF4-FFF2-40B4-BE49-F238E27FC236}">
                  <a16:creationId xmlns:a16="http://schemas.microsoft.com/office/drawing/2014/main" xmlns="" id="{4DDF117C-DE5D-4796-AD6B-93F148B7A35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9329" r="1112"/>
            <a:stretch/>
          </p:blipFill>
          <p:spPr>
            <a:xfrm>
              <a:off x="524353" y="4200314"/>
              <a:ext cx="4675553" cy="292281"/>
            </a:xfrm>
            <a:prstGeom prst="rect">
              <a:avLst/>
            </a:prstGeom>
          </p:spPr>
        </p:pic>
        <p:pic>
          <p:nvPicPr>
            <p:cNvPr id="14" name="Bildobjekt 13" descr="En bild som visar skärmbild&#10;&#10;Beskrivning genererad med mycket hög exakthet">
              <a:extLst>
                <a:ext uri="{FF2B5EF4-FFF2-40B4-BE49-F238E27FC236}">
                  <a16:creationId xmlns:a16="http://schemas.microsoft.com/office/drawing/2014/main" xmlns="" id="{49CB3ABE-3A30-4350-B3C4-E48E5CB9CE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60724"/>
            <a:stretch/>
          </p:blipFill>
          <p:spPr>
            <a:xfrm>
              <a:off x="524353" y="4540685"/>
              <a:ext cx="4567469" cy="579424"/>
            </a:xfrm>
            <a:prstGeom prst="rect">
              <a:avLst/>
            </a:prstGeom>
          </p:spPr>
        </p:pic>
        <p:pic>
          <p:nvPicPr>
            <p:cNvPr id="15" name="Bildobjekt 14" descr="En bild som visar skärmbild, inomhus&#10;&#10;Beskrivning genererad med hög exakthet">
              <a:extLst>
                <a:ext uri="{FF2B5EF4-FFF2-40B4-BE49-F238E27FC236}">
                  <a16:creationId xmlns:a16="http://schemas.microsoft.com/office/drawing/2014/main" xmlns="" id="{89916FC2-EB0E-4FA7-8332-25A142CD54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0721" r="-2642"/>
            <a:stretch/>
          </p:blipFill>
          <p:spPr>
            <a:xfrm>
              <a:off x="524352" y="5438736"/>
              <a:ext cx="4870104" cy="244925"/>
            </a:xfrm>
            <a:prstGeom prst="rect">
              <a:avLst/>
            </a:prstGeom>
          </p:spPr>
        </p:pic>
        <p:pic>
          <p:nvPicPr>
            <p:cNvPr id="16" name="Bildobjekt 15" descr="En bild som visar skärmbild, inomhus&#10;&#10;Beskrivning genererad med hög exakthet">
              <a:extLst>
                <a:ext uri="{FF2B5EF4-FFF2-40B4-BE49-F238E27FC236}">
                  <a16:creationId xmlns:a16="http://schemas.microsoft.com/office/drawing/2014/main" xmlns="" id="{D413829A-B317-400F-9950-A582E8EB913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923" b="73073"/>
            <a:stretch/>
          </p:blipFill>
          <p:spPr>
            <a:xfrm>
              <a:off x="524352" y="5115182"/>
              <a:ext cx="4675553" cy="340242"/>
            </a:xfrm>
            <a:prstGeom prst="rect">
              <a:avLst/>
            </a:prstGeom>
          </p:spPr>
        </p:pic>
        <p:pic>
          <p:nvPicPr>
            <p:cNvPr id="17" name="Bildobjekt 16" descr="En bild som visar skärmbild&#10;&#10;Beskrivning genererad med mycket hög exakthet">
              <a:extLst>
                <a:ext uri="{FF2B5EF4-FFF2-40B4-BE49-F238E27FC236}">
                  <a16:creationId xmlns:a16="http://schemas.microsoft.com/office/drawing/2014/main" xmlns="" id="{6D15F068-563F-4F9F-B2EE-01C4F5A3FBD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 t="58458" r="-893"/>
            <a:stretch/>
          </p:blipFill>
          <p:spPr>
            <a:xfrm>
              <a:off x="524352" y="5754833"/>
              <a:ext cx="4870104" cy="433924"/>
            </a:xfrm>
            <a:prstGeom prst="rect">
              <a:avLst/>
            </a:prstGeom>
          </p:spPr>
        </p:pic>
        <p:pic>
          <p:nvPicPr>
            <p:cNvPr id="18" name="Bildobjekt 17" descr="En bild som visar skärmbild&#10;&#10;Beskrivning genererad med mycket hög exakthet">
              <a:extLst>
                <a:ext uri="{FF2B5EF4-FFF2-40B4-BE49-F238E27FC236}">
                  <a16:creationId xmlns:a16="http://schemas.microsoft.com/office/drawing/2014/main" xmlns="" id="{DE4A4EE2-02E0-4934-A0ED-63CF8F095A8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198" b="86835"/>
            <a:stretch/>
          </p:blipFill>
          <p:spPr>
            <a:xfrm>
              <a:off x="489963" y="6162974"/>
              <a:ext cx="4601860" cy="293295"/>
            </a:xfrm>
            <a:prstGeom prst="rect">
              <a:avLst/>
            </a:prstGeom>
          </p:spPr>
        </p:pic>
        <p:pic>
          <p:nvPicPr>
            <p:cNvPr id="19" name="Bildobjekt 18" descr="En bild som visar skärmbild&#10;&#10;Beskrivning genererad med mycket hög exakthet">
              <a:extLst>
                <a:ext uri="{FF2B5EF4-FFF2-40B4-BE49-F238E27FC236}">
                  <a16:creationId xmlns:a16="http://schemas.microsoft.com/office/drawing/2014/main" xmlns="" id="{FC00F564-5308-43E8-A052-928E250DF4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 t="89412" r="-2764"/>
            <a:stretch/>
          </p:blipFill>
          <p:spPr>
            <a:xfrm>
              <a:off x="485471" y="6483662"/>
              <a:ext cx="4776472" cy="235400"/>
            </a:xfrm>
            <a:prstGeom prst="rect">
              <a:avLst/>
            </a:prstGeom>
          </p:spPr>
        </p:pic>
      </p:grpSp>
      <p:sp>
        <p:nvSpPr>
          <p:cNvPr id="23" name="textruta 22">
            <a:extLst>
              <a:ext uri="{FF2B5EF4-FFF2-40B4-BE49-F238E27FC236}">
                <a16:creationId xmlns:a16="http://schemas.microsoft.com/office/drawing/2014/main" xmlns="" id="{4267BE76-61D9-4E42-A9AA-6EEF004C3C41}"/>
              </a:ext>
            </a:extLst>
          </p:cNvPr>
          <p:cNvSpPr txBox="1"/>
          <p:nvPr/>
        </p:nvSpPr>
        <p:spPr>
          <a:xfrm>
            <a:off x="1955292" y="5781272"/>
            <a:ext cx="4445508" cy="584775"/>
          </a:xfrm>
          <a:prstGeom prst="rect">
            <a:avLst/>
          </a:prstGeom>
          <a:noFill/>
        </p:spPr>
        <p:txBody>
          <a:bodyPr wrap="square" rtlCol="0">
            <a:spAutoFit/>
          </a:bodyPr>
          <a:lstStyle/>
          <a:p>
            <a:r>
              <a:rPr lang="sv-SE" sz="1600" i="1" dirty="0"/>
              <a:t>Kriskommunikation ska integreras i</a:t>
            </a:r>
          </a:p>
          <a:p>
            <a:r>
              <a:rPr lang="sv-SE" sz="1600" i="1" dirty="0"/>
              <a:t>utgångspunkter, förhållningssätt och arbetssätt</a:t>
            </a:r>
          </a:p>
        </p:txBody>
      </p:sp>
      <p:pic>
        <p:nvPicPr>
          <p:cNvPr id="28" name="Picture 32">
            <a:extLst>
              <a:ext uri="{FF2B5EF4-FFF2-40B4-BE49-F238E27FC236}">
                <a16:creationId xmlns:a16="http://schemas.microsoft.com/office/drawing/2014/main" xmlns="" id="{43E39E44-018E-4B97-BFA3-E91963234319}"/>
              </a:ext>
            </a:extLst>
          </p:cNvPr>
          <p:cNvPicPr>
            <a:picLocks noChangeAspect="1"/>
          </p:cNvPicPr>
          <p:nvPr/>
        </p:nvPicPr>
        <p:blipFill>
          <a:blip r:embed="rId14"/>
          <a:stretch>
            <a:fillRect/>
          </a:stretch>
        </p:blipFill>
        <p:spPr>
          <a:xfrm>
            <a:off x="2050003" y="1877321"/>
            <a:ext cx="2651373" cy="3842395"/>
          </a:xfrm>
          <a:prstGeom prst="rect">
            <a:avLst/>
          </a:prstGeom>
          <a:ln>
            <a:solidFill>
              <a:schemeClr val="tx1"/>
            </a:solidFill>
          </a:ln>
        </p:spPr>
      </p:pic>
      <p:cxnSp>
        <p:nvCxnSpPr>
          <p:cNvPr id="29" name="Rak koppling 28">
            <a:extLst>
              <a:ext uri="{FF2B5EF4-FFF2-40B4-BE49-F238E27FC236}">
                <a16:creationId xmlns:a16="http://schemas.microsoft.com/office/drawing/2014/main" xmlns="" id="{E463D714-D2C7-42F5-8899-8B8C455597E3}"/>
              </a:ext>
            </a:extLst>
          </p:cNvPr>
          <p:cNvCxnSpPr/>
          <p:nvPr/>
        </p:nvCxnSpPr>
        <p:spPr>
          <a:xfrm>
            <a:off x="8400203" y="-70588"/>
            <a:ext cx="0" cy="700659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xmlns="" id="{815F6674-24A6-4E64-838F-41D4539AA99C}"/>
              </a:ext>
            </a:extLst>
          </p:cNvPr>
          <p:cNvCxnSpPr>
            <a:cxnSpLocks/>
            <a:endCxn id="36" idx="7"/>
          </p:cNvCxnSpPr>
          <p:nvPr/>
        </p:nvCxnSpPr>
        <p:spPr>
          <a:xfrm flipV="1">
            <a:off x="4712075" y="2429441"/>
            <a:ext cx="3150497" cy="1178272"/>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xmlns="" id="{3EA5F9F7-5ECA-4810-9D4B-D76DEE790520}"/>
              </a:ext>
            </a:extLst>
          </p:cNvPr>
          <p:cNvCxnSpPr>
            <a:cxnSpLocks/>
            <a:endCxn id="38" idx="2"/>
          </p:cNvCxnSpPr>
          <p:nvPr/>
        </p:nvCxnSpPr>
        <p:spPr>
          <a:xfrm>
            <a:off x="4715721" y="4276821"/>
            <a:ext cx="3041439" cy="113025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xmlns="" id="{6257F39E-B419-475C-A86A-47A52EFDE99D}"/>
              </a:ext>
            </a:extLst>
          </p:cNvPr>
          <p:cNvCxnSpPr>
            <a:cxnSpLocks/>
          </p:cNvCxnSpPr>
          <p:nvPr/>
        </p:nvCxnSpPr>
        <p:spPr>
          <a:xfrm>
            <a:off x="4712075" y="3935638"/>
            <a:ext cx="310604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6" name="Ellips 35">
            <a:extLst>
              <a:ext uri="{FF2B5EF4-FFF2-40B4-BE49-F238E27FC236}">
                <a16:creationId xmlns:a16="http://schemas.microsoft.com/office/drawing/2014/main" xmlns="" id="{49F8FAC0-7703-454F-B964-748A95E7D7CA}"/>
              </a:ext>
            </a:extLst>
          </p:cNvPr>
          <p:cNvSpPr/>
          <p:nvPr/>
        </p:nvSpPr>
        <p:spPr>
          <a:xfrm>
            <a:off x="7755255" y="2411028"/>
            <a:ext cx="125730" cy="12573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Ellips 37">
            <a:extLst>
              <a:ext uri="{FF2B5EF4-FFF2-40B4-BE49-F238E27FC236}">
                <a16:creationId xmlns:a16="http://schemas.microsoft.com/office/drawing/2014/main" xmlns="" id="{05616614-F8B2-44C6-8506-B0DB860F959D}"/>
              </a:ext>
            </a:extLst>
          </p:cNvPr>
          <p:cNvSpPr/>
          <p:nvPr/>
        </p:nvSpPr>
        <p:spPr>
          <a:xfrm>
            <a:off x="7757160" y="5344207"/>
            <a:ext cx="125730" cy="12573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4" name="Ellips 43">
            <a:extLst>
              <a:ext uri="{FF2B5EF4-FFF2-40B4-BE49-F238E27FC236}">
                <a16:creationId xmlns:a16="http://schemas.microsoft.com/office/drawing/2014/main" xmlns="" id="{ED177664-927A-450A-8682-E8BE8FF94461}"/>
              </a:ext>
            </a:extLst>
          </p:cNvPr>
          <p:cNvSpPr/>
          <p:nvPr/>
        </p:nvSpPr>
        <p:spPr>
          <a:xfrm>
            <a:off x="7755255" y="3877617"/>
            <a:ext cx="125730" cy="12573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4" name="Picture 2">
            <a:extLst>
              <a:ext uri="{FF2B5EF4-FFF2-40B4-BE49-F238E27FC236}">
                <a16:creationId xmlns:a16="http://schemas.microsoft.com/office/drawing/2014/main" xmlns="" id="{4400C6B6-FFC3-498C-B128-F2BFE7A05DC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965871">
            <a:off x="7558612" y="418052"/>
            <a:ext cx="920269" cy="1361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83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774800" y="1750297"/>
            <a:ext cx="8582400" cy="1273968"/>
          </a:xfrm>
        </p:spPr>
        <p:txBody>
          <a:bodyPr/>
          <a:lstStyle/>
          <a:p>
            <a:r>
              <a:rPr lang="sv-SE" dirty="0"/>
              <a:t>Utgångspunkter</a:t>
            </a:r>
            <a:br>
              <a:rPr lang="sv-SE" dirty="0"/>
            </a:br>
            <a:endParaRPr lang="sv-SE" dirty="0"/>
          </a:p>
        </p:txBody>
      </p:sp>
      <p:sp>
        <p:nvSpPr>
          <p:cNvPr id="2" name="Platshållare för text 1">
            <a:extLst>
              <a:ext uri="{FF2B5EF4-FFF2-40B4-BE49-F238E27FC236}">
                <a16:creationId xmlns:a16="http://schemas.microsoft.com/office/drawing/2014/main" xmlns="" id="{DD445BCE-E279-401F-83B8-172F9D75A761}"/>
              </a:ext>
            </a:extLst>
          </p:cNvPr>
          <p:cNvSpPr>
            <a:spLocks noGrp="1"/>
          </p:cNvSpPr>
          <p:nvPr>
            <p:ph type="body" idx="1"/>
          </p:nvPr>
        </p:nvSpPr>
        <p:spPr>
          <a:xfrm>
            <a:off x="1774800" y="3024265"/>
            <a:ext cx="8582400" cy="633743"/>
          </a:xfrm>
        </p:spPr>
        <p:txBody>
          <a:bodyPr/>
          <a:lstStyle/>
          <a:p>
            <a:r>
              <a:rPr lang="sv-SE" dirty="0"/>
              <a:t>Gemensamma grunder för samverkan och ledning vid samhällsstörningar</a:t>
            </a:r>
          </a:p>
        </p:txBody>
      </p:sp>
    </p:spTree>
    <p:extLst>
      <p:ext uri="{BB962C8B-B14F-4D97-AF65-F5344CB8AC3E}">
        <p14:creationId xmlns:p14="http://schemas.microsoft.com/office/powerpoint/2010/main" val="2404413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2CBA2CA-E301-44F1-B27C-C1B83AD193E4}"/>
              </a:ext>
            </a:extLst>
          </p:cNvPr>
          <p:cNvSpPr>
            <a:spLocks noGrp="1"/>
          </p:cNvSpPr>
          <p:nvPr>
            <p:ph type="title"/>
          </p:nvPr>
        </p:nvSpPr>
        <p:spPr/>
        <p:txBody>
          <a:bodyPr/>
          <a:lstStyle/>
          <a:p>
            <a:r>
              <a:rPr lang="sv-SE" dirty="0"/>
              <a:t>Det vi skyddar</a:t>
            </a:r>
            <a:br>
              <a:rPr lang="sv-SE" dirty="0"/>
            </a:br>
            <a:endParaRPr lang="sv-SE" dirty="0"/>
          </a:p>
        </p:txBody>
      </p:sp>
      <p:pic>
        <p:nvPicPr>
          <p:cNvPr id="4" name="Bildobjekt 3"/>
          <p:cNvPicPr>
            <a:picLocks noChangeAspect="1"/>
          </p:cNvPicPr>
          <p:nvPr/>
        </p:nvPicPr>
        <p:blipFill>
          <a:blip r:embed="rId3"/>
          <a:stretch>
            <a:fillRect/>
          </a:stretch>
        </p:blipFill>
        <p:spPr>
          <a:xfrm>
            <a:off x="2235342" y="976529"/>
            <a:ext cx="7854229" cy="5403664"/>
          </a:xfrm>
          <a:prstGeom prst="rect">
            <a:avLst/>
          </a:prstGeom>
        </p:spPr>
      </p:pic>
    </p:spTree>
    <p:extLst>
      <p:ext uri="{BB962C8B-B14F-4D97-AF65-F5344CB8AC3E}">
        <p14:creationId xmlns:p14="http://schemas.microsoft.com/office/powerpoint/2010/main" val="203169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xmlns="" id="{79FB99D7-F135-4E58-B6E8-0DDA3939D58D}"/>
              </a:ext>
            </a:extLst>
          </p:cNvPr>
          <p:cNvSpPr>
            <a:spLocks noGrp="1"/>
          </p:cNvSpPr>
          <p:nvPr>
            <p:ph type="title"/>
          </p:nvPr>
        </p:nvSpPr>
        <p:spPr/>
        <p:txBody>
          <a:bodyPr/>
          <a:lstStyle/>
          <a:p>
            <a:r>
              <a:rPr lang="sv-SE" dirty="0" smtClean="0"/>
              <a:t>Till dig som utbildar</a:t>
            </a:r>
            <a:br>
              <a:rPr lang="sv-SE" dirty="0" smtClean="0"/>
            </a:br>
            <a:r>
              <a:rPr lang="sv-SE" sz="1800" dirty="0" smtClean="0"/>
              <a:t>- utbildningens upplägg och innehåll</a:t>
            </a:r>
            <a:endParaRPr lang="sv-SE" sz="1800" dirty="0"/>
          </a:p>
        </p:txBody>
      </p:sp>
      <p:sp>
        <p:nvSpPr>
          <p:cNvPr id="9" name="Rektangel 8">
            <a:extLst>
              <a:ext uri="{FF2B5EF4-FFF2-40B4-BE49-F238E27FC236}">
                <a16:creationId xmlns:a16="http://schemas.microsoft.com/office/drawing/2014/main" xmlns="" id="{9D15ED45-5A89-49D6-A724-F425022EFEEE}"/>
              </a:ext>
            </a:extLst>
          </p:cNvPr>
          <p:cNvSpPr/>
          <p:nvPr/>
        </p:nvSpPr>
        <p:spPr>
          <a:xfrm>
            <a:off x="241347" y="2277979"/>
            <a:ext cx="2785888" cy="3270414"/>
          </a:xfrm>
          <a:prstGeom prst="rect">
            <a:avLst/>
          </a:prstGeom>
          <a:solidFill>
            <a:srgbClr val="9B5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xmlns="" id="{DFAEFE0B-6828-44CE-99D4-9FAB14AE3C0D}"/>
              </a:ext>
            </a:extLst>
          </p:cNvPr>
          <p:cNvSpPr/>
          <p:nvPr/>
        </p:nvSpPr>
        <p:spPr>
          <a:xfrm>
            <a:off x="3200625" y="2277979"/>
            <a:ext cx="2790388" cy="3270414"/>
          </a:xfrm>
          <a:prstGeom prst="rect">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xmlns="" id="{A7415424-D02B-445B-B83F-3DEE1CEED0B6}"/>
              </a:ext>
            </a:extLst>
          </p:cNvPr>
          <p:cNvSpPr/>
          <p:nvPr/>
        </p:nvSpPr>
        <p:spPr>
          <a:xfrm>
            <a:off x="6219469" y="2264703"/>
            <a:ext cx="2790388" cy="3270414"/>
          </a:xfrm>
          <a:prstGeom prst="rect">
            <a:avLst/>
          </a:prstGeom>
          <a:solidFill>
            <a:srgbClr val="CDA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xmlns="" id="{C59B4969-C349-4E24-B5C9-0EF2D74E23B3}"/>
              </a:ext>
            </a:extLst>
          </p:cNvPr>
          <p:cNvSpPr/>
          <p:nvPr/>
        </p:nvSpPr>
        <p:spPr>
          <a:xfrm>
            <a:off x="9154383" y="2277979"/>
            <a:ext cx="2790388" cy="3270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xmlns="" id="{7E0AFBD3-CBC4-4618-9BEC-43AF9AAD9752}"/>
              </a:ext>
            </a:extLst>
          </p:cNvPr>
          <p:cNvSpPr txBox="1"/>
          <p:nvPr/>
        </p:nvSpPr>
        <p:spPr>
          <a:xfrm>
            <a:off x="596970" y="2641261"/>
            <a:ext cx="2043940" cy="3054682"/>
          </a:xfrm>
          <a:prstGeom prst="rect">
            <a:avLst/>
          </a:prstGeom>
          <a:noFill/>
        </p:spPr>
        <p:txBody>
          <a:bodyPr wrap="square" rtlCol="0">
            <a:spAutoFit/>
          </a:bodyPr>
          <a:lstStyle/>
          <a:p>
            <a:pPr lvl="0"/>
            <a:r>
              <a:rPr lang="sv-SE" b="1" dirty="0" smtClean="0">
                <a:solidFill>
                  <a:schemeClr val="bg1"/>
                </a:solidFill>
                <a:latin typeface="+mj-lt"/>
              </a:rPr>
              <a:t>Inledning</a:t>
            </a:r>
          </a:p>
          <a:p>
            <a:pPr lvl="0"/>
            <a:endParaRPr lang="sv-SE" sz="1050" b="1" dirty="0" smtClean="0">
              <a:solidFill>
                <a:schemeClr val="bg1"/>
              </a:solidFill>
              <a:latin typeface="+mj-lt"/>
            </a:endParaRPr>
          </a:p>
          <a:p>
            <a:pPr marL="285750" lvl="0" indent="-285750">
              <a:buFont typeface="Arial" panose="020B0604020202020204" pitchFamily="34" charset="0"/>
              <a:buChar char="•"/>
            </a:pPr>
            <a:r>
              <a:rPr lang="sv-SE" sz="1600" dirty="0" smtClean="0">
                <a:solidFill>
                  <a:schemeClr val="bg1"/>
                </a:solidFill>
              </a:rPr>
              <a:t>Presentation</a:t>
            </a:r>
          </a:p>
          <a:p>
            <a:pPr marL="285750" lvl="0" indent="-285750">
              <a:buFont typeface="Arial" panose="020B0604020202020204" pitchFamily="34" charset="0"/>
              <a:buChar char="•"/>
            </a:pPr>
            <a:r>
              <a:rPr lang="sv-SE" sz="1600" dirty="0" smtClean="0">
                <a:solidFill>
                  <a:schemeClr val="bg1"/>
                </a:solidFill>
              </a:rPr>
              <a:t>Syfte</a:t>
            </a:r>
          </a:p>
          <a:p>
            <a:pPr marL="285750" lvl="0" indent="-285750">
              <a:buFont typeface="Arial" panose="020B0604020202020204" pitchFamily="34" charset="0"/>
              <a:buChar char="•"/>
            </a:pPr>
            <a:r>
              <a:rPr lang="sv-SE" sz="1600" dirty="0" smtClean="0">
                <a:solidFill>
                  <a:schemeClr val="bg1"/>
                </a:solidFill>
              </a:rPr>
              <a:t>Mål</a:t>
            </a:r>
          </a:p>
          <a:p>
            <a:pPr marL="285750" lvl="0" indent="-285750">
              <a:buFont typeface="Arial" panose="020B0604020202020204" pitchFamily="34" charset="0"/>
              <a:buChar char="•"/>
            </a:pPr>
            <a:endParaRPr lang="sv-SE" sz="1600" dirty="0">
              <a:solidFill>
                <a:schemeClr val="bg1"/>
              </a:solidFill>
            </a:endParaRPr>
          </a:p>
          <a:p>
            <a:pPr marL="285750" lvl="0" indent="-285750">
              <a:buFont typeface="Arial" panose="020B0604020202020204" pitchFamily="34" charset="0"/>
              <a:buChar char="•"/>
            </a:pPr>
            <a:endParaRPr lang="sv-SE" sz="1600" dirty="0" smtClean="0">
              <a:solidFill>
                <a:schemeClr val="bg1"/>
              </a:solidFill>
            </a:endParaRPr>
          </a:p>
          <a:p>
            <a:pPr lvl="0"/>
            <a:endParaRPr lang="sv-SE" sz="1600" dirty="0">
              <a:solidFill>
                <a:schemeClr val="bg1"/>
              </a:solidFill>
            </a:endParaRPr>
          </a:p>
          <a:p>
            <a:pPr lvl="0"/>
            <a:endParaRPr lang="sv-SE" sz="1600" dirty="0" smtClean="0">
              <a:solidFill>
                <a:schemeClr val="bg1"/>
              </a:solidFill>
            </a:endParaRPr>
          </a:p>
          <a:p>
            <a:pPr lvl="0"/>
            <a:endParaRPr lang="sv-SE" sz="1600" dirty="0">
              <a:solidFill>
                <a:schemeClr val="bg1"/>
              </a:solidFill>
            </a:endParaRPr>
          </a:p>
          <a:p>
            <a:endParaRPr lang="sv-SE" dirty="0" smtClean="0">
              <a:solidFill>
                <a:schemeClr val="bg1"/>
              </a:solidFill>
            </a:endParaRPr>
          </a:p>
          <a:p>
            <a:endParaRPr lang="sv-SE" dirty="0">
              <a:solidFill>
                <a:schemeClr val="bg1"/>
              </a:solidFill>
            </a:endParaRPr>
          </a:p>
        </p:txBody>
      </p:sp>
      <p:sp>
        <p:nvSpPr>
          <p:cNvPr id="18" name="textruta 17">
            <a:extLst>
              <a:ext uri="{FF2B5EF4-FFF2-40B4-BE49-F238E27FC236}">
                <a16:creationId xmlns:a16="http://schemas.microsoft.com/office/drawing/2014/main" xmlns="" id="{77B848F1-AC90-4E21-ABEA-D6FF6486C3B7}"/>
              </a:ext>
            </a:extLst>
          </p:cNvPr>
          <p:cNvSpPr txBox="1"/>
          <p:nvPr/>
        </p:nvSpPr>
        <p:spPr>
          <a:xfrm>
            <a:off x="3561445" y="2557818"/>
            <a:ext cx="2294576" cy="3600986"/>
          </a:xfrm>
          <a:prstGeom prst="rect">
            <a:avLst/>
          </a:prstGeom>
          <a:noFill/>
        </p:spPr>
        <p:txBody>
          <a:bodyPr wrap="square" rtlCol="0">
            <a:spAutoFit/>
          </a:bodyPr>
          <a:lstStyle/>
          <a:p>
            <a:pPr lvl="0"/>
            <a:r>
              <a:rPr lang="sv-SE" b="1" dirty="0" smtClean="0">
                <a:solidFill>
                  <a:schemeClr val="bg1"/>
                </a:solidFill>
                <a:latin typeface="+mj-lt"/>
              </a:rPr>
              <a:t>Teori: Gemensamma grunder</a:t>
            </a:r>
          </a:p>
          <a:p>
            <a:pPr lvl="0"/>
            <a:endParaRPr lang="sv-SE" sz="800" b="1" dirty="0">
              <a:solidFill>
                <a:schemeClr val="bg1"/>
              </a:solidFill>
              <a:latin typeface="+mj-lt"/>
            </a:endParaRPr>
          </a:p>
          <a:p>
            <a:pPr marL="285750" lvl="0" indent="-285750">
              <a:buFont typeface="Arial" panose="020B0604020202020204" pitchFamily="34" charset="0"/>
              <a:buChar char="•"/>
            </a:pPr>
            <a:r>
              <a:rPr lang="sv-SE" sz="1600" dirty="0">
                <a:solidFill>
                  <a:schemeClr val="bg1"/>
                </a:solidFill>
              </a:rPr>
              <a:t>Bakgrund</a:t>
            </a:r>
          </a:p>
          <a:p>
            <a:pPr marL="285750" lvl="0" indent="-285750">
              <a:buFont typeface="Arial" panose="020B0604020202020204" pitchFamily="34" charset="0"/>
              <a:buChar char="•"/>
            </a:pPr>
            <a:r>
              <a:rPr lang="sv-SE" sz="1600" dirty="0">
                <a:solidFill>
                  <a:schemeClr val="bg1"/>
                </a:solidFill>
              </a:rPr>
              <a:t>Utgångspunkter, förhållningssätt, arbetssätt</a:t>
            </a:r>
          </a:p>
          <a:p>
            <a:pPr marL="285750" lvl="0" indent="-285750">
              <a:buFont typeface="Arial" panose="020B0604020202020204" pitchFamily="34" charset="0"/>
              <a:buChar char="•"/>
            </a:pPr>
            <a:r>
              <a:rPr lang="sv-SE" sz="1600" dirty="0">
                <a:solidFill>
                  <a:schemeClr val="bg1"/>
                </a:solidFill>
              </a:rPr>
              <a:t>Introduktion till integrerad </a:t>
            </a:r>
            <a:r>
              <a:rPr lang="sv-SE" sz="1600" dirty="0" smtClean="0">
                <a:solidFill>
                  <a:schemeClr val="bg1"/>
                </a:solidFill>
              </a:rPr>
              <a:t>kriskommunikation</a:t>
            </a:r>
          </a:p>
          <a:p>
            <a:pPr lvl="0"/>
            <a:r>
              <a:rPr lang="sv-SE" sz="600" dirty="0">
                <a:solidFill>
                  <a:schemeClr val="bg1"/>
                </a:solidFill>
              </a:rPr>
              <a:t/>
            </a:r>
            <a:br>
              <a:rPr lang="sv-SE" sz="600" dirty="0">
                <a:solidFill>
                  <a:schemeClr val="bg1"/>
                </a:solidFill>
              </a:rPr>
            </a:br>
            <a:r>
              <a:rPr lang="sv-SE" sz="1600" dirty="0" smtClean="0">
                <a:solidFill>
                  <a:schemeClr val="bg1"/>
                </a:solidFill>
              </a:rPr>
              <a:t/>
            </a:r>
            <a:br>
              <a:rPr lang="sv-SE" sz="1600" dirty="0" smtClean="0">
                <a:solidFill>
                  <a:schemeClr val="bg1"/>
                </a:solidFill>
              </a:rPr>
            </a:br>
            <a:endParaRPr lang="sv-SE" sz="1600" dirty="0">
              <a:solidFill>
                <a:schemeClr val="bg1"/>
              </a:solidFill>
            </a:endParaRPr>
          </a:p>
          <a:p>
            <a:pPr lvl="0"/>
            <a:endParaRPr lang="sv-SE" sz="1600" dirty="0">
              <a:solidFill>
                <a:schemeClr val="bg1"/>
              </a:solidFill>
            </a:endParaRPr>
          </a:p>
        </p:txBody>
      </p:sp>
      <p:sp>
        <p:nvSpPr>
          <p:cNvPr id="19" name="textruta 18">
            <a:extLst>
              <a:ext uri="{FF2B5EF4-FFF2-40B4-BE49-F238E27FC236}">
                <a16:creationId xmlns:a16="http://schemas.microsoft.com/office/drawing/2014/main" xmlns="" id="{EE502557-8716-419B-8E5E-A886BFECAA45}"/>
              </a:ext>
            </a:extLst>
          </p:cNvPr>
          <p:cNvSpPr txBox="1"/>
          <p:nvPr/>
        </p:nvSpPr>
        <p:spPr>
          <a:xfrm>
            <a:off x="6433138" y="2644253"/>
            <a:ext cx="2348232" cy="2500685"/>
          </a:xfrm>
          <a:prstGeom prst="rect">
            <a:avLst/>
          </a:prstGeom>
          <a:noFill/>
        </p:spPr>
        <p:txBody>
          <a:bodyPr wrap="square" rtlCol="0">
            <a:spAutoFit/>
          </a:bodyPr>
          <a:lstStyle/>
          <a:p>
            <a:pPr lvl="0"/>
            <a:r>
              <a:rPr lang="sv-SE" b="1" dirty="0">
                <a:solidFill>
                  <a:schemeClr val="bg1"/>
                </a:solidFill>
                <a:latin typeface="+mj-lt"/>
              </a:rPr>
              <a:t>Praktisk </a:t>
            </a:r>
            <a:r>
              <a:rPr lang="sv-SE" b="1" dirty="0" smtClean="0">
                <a:solidFill>
                  <a:schemeClr val="bg1"/>
                </a:solidFill>
                <a:latin typeface="+mj-lt"/>
              </a:rPr>
              <a:t>tillämpning</a:t>
            </a:r>
          </a:p>
          <a:p>
            <a:pPr lvl="0"/>
            <a:endParaRPr lang="sv-SE" sz="1050" b="1" dirty="0">
              <a:solidFill>
                <a:schemeClr val="bg1"/>
              </a:solidFill>
              <a:latin typeface="+mj-lt"/>
            </a:endParaRPr>
          </a:p>
          <a:p>
            <a:pPr marL="285750" lvl="0" indent="-285750">
              <a:buFont typeface="Arial" panose="020B0604020202020204" pitchFamily="34" charset="0"/>
              <a:buChar char="•"/>
            </a:pPr>
            <a:r>
              <a:rPr lang="sv-SE" sz="1600" dirty="0">
                <a:solidFill>
                  <a:schemeClr val="bg1"/>
                </a:solidFill>
              </a:rPr>
              <a:t>Samlad lägesbild</a:t>
            </a:r>
          </a:p>
          <a:p>
            <a:pPr marL="285750" lvl="0" indent="-285750">
              <a:buFont typeface="Arial" panose="020B0604020202020204" pitchFamily="34" charset="0"/>
              <a:buChar char="•"/>
            </a:pPr>
            <a:r>
              <a:rPr lang="sv-SE" sz="1600" dirty="0">
                <a:solidFill>
                  <a:schemeClr val="bg1"/>
                </a:solidFill>
              </a:rPr>
              <a:t>Arbetsmetod för integrerad kriskommunikation</a:t>
            </a:r>
          </a:p>
          <a:p>
            <a:pPr marL="285750" lvl="0" indent="-285750">
              <a:buFont typeface="Arial" panose="020B0604020202020204" pitchFamily="34" charset="0"/>
              <a:buChar char="•"/>
            </a:pPr>
            <a:r>
              <a:rPr lang="sv-SE" sz="1600" dirty="0" smtClean="0">
                <a:solidFill>
                  <a:schemeClr val="bg1"/>
                </a:solidFill>
              </a:rPr>
              <a:t>Utvecklingsområden</a:t>
            </a:r>
          </a:p>
          <a:p>
            <a:pPr marL="285750" lvl="0" indent="-285750">
              <a:buFont typeface="Arial" panose="020B0604020202020204" pitchFamily="34" charset="0"/>
              <a:buChar char="•"/>
            </a:pPr>
            <a:endParaRPr lang="sv-SE" sz="1600" dirty="0">
              <a:solidFill>
                <a:schemeClr val="bg1"/>
              </a:solidFill>
            </a:endParaRPr>
          </a:p>
          <a:p>
            <a:pPr lvl="0"/>
            <a:endParaRPr lang="sv-SE" sz="1600" dirty="0" smtClean="0">
              <a:solidFill>
                <a:schemeClr val="bg1"/>
              </a:solidFill>
            </a:endParaRPr>
          </a:p>
          <a:p>
            <a:pPr lvl="0"/>
            <a:endParaRPr lang="sv-SE" sz="1600" dirty="0">
              <a:solidFill>
                <a:schemeClr val="bg1"/>
              </a:solidFill>
            </a:endParaRPr>
          </a:p>
        </p:txBody>
      </p:sp>
      <p:sp>
        <p:nvSpPr>
          <p:cNvPr id="20" name="textruta 19">
            <a:extLst>
              <a:ext uri="{FF2B5EF4-FFF2-40B4-BE49-F238E27FC236}">
                <a16:creationId xmlns:a16="http://schemas.microsoft.com/office/drawing/2014/main" xmlns="" id="{CDC6D535-D55D-4765-AE14-125882209FA8}"/>
              </a:ext>
            </a:extLst>
          </p:cNvPr>
          <p:cNvSpPr txBox="1"/>
          <p:nvPr/>
        </p:nvSpPr>
        <p:spPr>
          <a:xfrm>
            <a:off x="9549221" y="2644253"/>
            <a:ext cx="2294576" cy="2500685"/>
          </a:xfrm>
          <a:prstGeom prst="rect">
            <a:avLst/>
          </a:prstGeom>
          <a:noFill/>
        </p:spPr>
        <p:txBody>
          <a:bodyPr wrap="square" rtlCol="0">
            <a:spAutoFit/>
          </a:bodyPr>
          <a:lstStyle/>
          <a:p>
            <a:pPr lvl="0"/>
            <a:r>
              <a:rPr lang="sv-SE" b="1" dirty="0" smtClean="0">
                <a:solidFill>
                  <a:schemeClr val="bg1"/>
                </a:solidFill>
                <a:latin typeface="+mj-lt"/>
              </a:rPr>
              <a:t>Avslutning</a:t>
            </a:r>
          </a:p>
          <a:p>
            <a:pPr lvl="0"/>
            <a:endParaRPr lang="sv-SE" sz="1050" b="1" dirty="0">
              <a:solidFill>
                <a:schemeClr val="bg1"/>
              </a:solidFill>
              <a:latin typeface="+mj-lt"/>
            </a:endParaRPr>
          </a:p>
          <a:p>
            <a:pPr marL="285750" lvl="0" indent="-285750">
              <a:buFont typeface="Arial" panose="020B0604020202020204" pitchFamily="34" charset="0"/>
              <a:buChar char="•"/>
            </a:pPr>
            <a:r>
              <a:rPr lang="sv-SE" sz="1600" dirty="0">
                <a:solidFill>
                  <a:schemeClr val="bg1"/>
                </a:solidFill>
              </a:rPr>
              <a:t>Sammanfattning </a:t>
            </a:r>
          </a:p>
          <a:p>
            <a:pPr marL="285750" lvl="0" indent="-285750">
              <a:buFont typeface="Arial" panose="020B0604020202020204" pitchFamily="34" charset="0"/>
              <a:buChar char="•"/>
            </a:pPr>
            <a:r>
              <a:rPr lang="sv-SE" sz="1600" dirty="0">
                <a:solidFill>
                  <a:schemeClr val="bg1"/>
                </a:solidFill>
              </a:rPr>
              <a:t>Återkoppling till målen</a:t>
            </a:r>
          </a:p>
          <a:p>
            <a:pPr marL="285750" lvl="0" indent="-285750">
              <a:buFont typeface="Arial" panose="020B0604020202020204" pitchFamily="34" charset="0"/>
              <a:buChar char="•"/>
            </a:pPr>
            <a:r>
              <a:rPr lang="sv-SE" sz="1600" dirty="0" smtClean="0">
                <a:solidFill>
                  <a:schemeClr val="bg1"/>
                </a:solidFill>
              </a:rPr>
              <a:t>Reflektion</a:t>
            </a:r>
          </a:p>
          <a:p>
            <a:pPr marL="285750" lvl="0" indent="-285750">
              <a:buFont typeface="Arial" panose="020B0604020202020204" pitchFamily="34" charset="0"/>
              <a:buChar char="•"/>
            </a:pPr>
            <a:endParaRPr lang="sv-SE" sz="1600" dirty="0">
              <a:solidFill>
                <a:schemeClr val="bg1"/>
              </a:solidFill>
            </a:endParaRPr>
          </a:p>
          <a:p>
            <a:pPr marL="285750" lvl="0" indent="-285750">
              <a:buFont typeface="Arial" panose="020B0604020202020204" pitchFamily="34" charset="0"/>
              <a:buChar char="•"/>
            </a:pPr>
            <a:endParaRPr lang="sv-SE" sz="1600" dirty="0" smtClean="0">
              <a:solidFill>
                <a:schemeClr val="bg1"/>
              </a:solidFill>
            </a:endParaRPr>
          </a:p>
          <a:p>
            <a:pPr marL="285750" lvl="0" indent="-285750">
              <a:buFont typeface="Arial" panose="020B0604020202020204" pitchFamily="34" charset="0"/>
              <a:buChar char="•"/>
            </a:pPr>
            <a:endParaRPr lang="sv-SE" sz="1600" dirty="0">
              <a:solidFill>
                <a:schemeClr val="bg1"/>
              </a:solidFill>
            </a:endParaRPr>
          </a:p>
          <a:p>
            <a:pPr marL="285750" lvl="0" indent="-285750">
              <a:buFont typeface="Arial" panose="020B0604020202020204" pitchFamily="34" charset="0"/>
              <a:buChar char="•"/>
            </a:pPr>
            <a:endParaRPr lang="sv-SE" sz="1600" dirty="0" smtClean="0">
              <a:solidFill>
                <a:schemeClr val="bg1"/>
              </a:solidFill>
            </a:endParaRPr>
          </a:p>
        </p:txBody>
      </p:sp>
      <p:sp>
        <p:nvSpPr>
          <p:cNvPr id="21" name="Ellips 20">
            <a:extLst>
              <a:ext uri="{FF2B5EF4-FFF2-40B4-BE49-F238E27FC236}">
                <a16:creationId xmlns:a16="http://schemas.microsoft.com/office/drawing/2014/main" xmlns="" id="{776EC8F0-168F-44BC-908F-5CA0AF09F82E}"/>
              </a:ext>
            </a:extLst>
          </p:cNvPr>
          <p:cNvSpPr/>
          <p:nvPr/>
        </p:nvSpPr>
        <p:spPr>
          <a:xfrm>
            <a:off x="4284377" y="1998138"/>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2" name="Bild 21">
            <a:extLst>
              <a:ext uri="{FF2B5EF4-FFF2-40B4-BE49-F238E27FC236}">
                <a16:creationId xmlns:a16="http://schemas.microsoft.com/office/drawing/2014/main" xmlns="" id="{967C6BDA-A3AA-4E62-B547-9A77A5178DA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61999" y="2096337"/>
            <a:ext cx="246734" cy="363282"/>
          </a:xfrm>
          <a:prstGeom prst="rect">
            <a:avLst/>
          </a:prstGeom>
        </p:spPr>
      </p:pic>
      <p:sp>
        <p:nvSpPr>
          <p:cNvPr id="24" name="Ellips 23">
            <a:extLst>
              <a:ext uri="{FF2B5EF4-FFF2-40B4-BE49-F238E27FC236}">
                <a16:creationId xmlns:a16="http://schemas.microsoft.com/office/drawing/2014/main" xmlns="" id="{EFA39568-01A2-43A1-BB97-A6EC79B11D2C}"/>
              </a:ext>
            </a:extLst>
          </p:cNvPr>
          <p:cNvSpPr/>
          <p:nvPr/>
        </p:nvSpPr>
        <p:spPr>
          <a:xfrm>
            <a:off x="7224467" y="1984863"/>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 24">
            <a:extLst>
              <a:ext uri="{FF2B5EF4-FFF2-40B4-BE49-F238E27FC236}">
                <a16:creationId xmlns:a16="http://schemas.microsoft.com/office/drawing/2014/main" xmlns="" id="{36DD71F0-A4C3-4C2E-A5B7-F245432E1B8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02089" y="2083062"/>
            <a:ext cx="246734" cy="363282"/>
          </a:xfrm>
          <a:prstGeom prst="rect">
            <a:avLst/>
          </a:prstGeom>
        </p:spPr>
      </p:pic>
      <p:sp>
        <p:nvSpPr>
          <p:cNvPr id="26" name="Ellips 25">
            <a:extLst>
              <a:ext uri="{FF2B5EF4-FFF2-40B4-BE49-F238E27FC236}">
                <a16:creationId xmlns:a16="http://schemas.microsoft.com/office/drawing/2014/main" xmlns="" id="{A4EF7D5F-4DCE-4CC3-999D-A256D32EF796}"/>
              </a:ext>
            </a:extLst>
          </p:cNvPr>
          <p:cNvSpPr/>
          <p:nvPr/>
        </p:nvSpPr>
        <p:spPr>
          <a:xfrm>
            <a:off x="10233111" y="1998138"/>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7" name="Bild 26">
            <a:extLst>
              <a:ext uri="{FF2B5EF4-FFF2-40B4-BE49-F238E27FC236}">
                <a16:creationId xmlns:a16="http://schemas.microsoft.com/office/drawing/2014/main" xmlns="" id="{2FAF67D6-DCD9-4762-877B-333A5B16894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410733" y="2096337"/>
            <a:ext cx="246734" cy="363282"/>
          </a:xfrm>
          <a:prstGeom prst="rect">
            <a:avLst/>
          </a:prstGeom>
        </p:spPr>
      </p:pic>
      <p:sp>
        <p:nvSpPr>
          <p:cNvPr id="28" name="Ellips 27">
            <a:extLst>
              <a:ext uri="{FF2B5EF4-FFF2-40B4-BE49-F238E27FC236}">
                <a16:creationId xmlns:a16="http://schemas.microsoft.com/office/drawing/2014/main" xmlns="" id="{34A2DFD7-DBCD-4D78-974D-F74C1EAF42D6}"/>
              </a:ext>
            </a:extLst>
          </p:cNvPr>
          <p:cNvSpPr/>
          <p:nvPr/>
        </p:nvSpPr>
        <p:spPr>
          <a:xfrm>
            <a:off x="1306224" y="1984863"/>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9" name="Bild 28">
            <a:extLst>
              <a:ext uri="{FF2B5EF4-FFF2-40B4-BE49-F238E27FC236}">
                <a16:creationId xmlns:a16="http://schemas.microsoft.com/office/drawing/2014/main" xmlns="" id="{9406EB47-BA75-49D4-8422-86FC3CD3FE0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83846" y="2083062"/>
            <a:ext cx="246734" cy="363282"/>
          </a:xfrm>
          <a:prstGeom prst="rect">
            <a:avLst/>
          </a:prstGeom>
        </p:spPr>
      </p:pic>
    </p:spTree>
    <p:extLst>
      <p:ext uri="{BB962C8B-B14F-4D97-AF65-F5344CB8AC3E}">
        <p14:creationId xmlns:p14="http://schemas.microsoft.com/office/powerpoint/2010/main" val="317887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1F991F6-5F44-49C8-95B2-9A0BB89939F5}"/>
              </a:ext>
            </a:extLst>
          </p:cNvPr>
          <p:cNvSpPr>
            <a:spLocks noGrp="1"/>
          </p:cNvSpPr>
          <p:nvPr>
            <p:ph type="title"/>
          </p:nvPr>
        </p:nvSpPr>
        <p:spPr/>
        <p:txBody>
          <a:bodyPr/>
          <a:lstStyle/>
          <a:p>
            <a:r>
              <a:rPr lang="sv-SE" dirty="0"/>
              <a:t>Aktörsgemensamt</a:t>
            </a:r>
          </a:p>
        </p:txBody>
      </p:sp>
      <p:pic>
        <p:nvPicPr>
          <p:cNvPr id="3" name="Picture 20" descr="02 Aktörer ny.jpg">
            <a:extLst>
              <a:ext uri="{FF2B5EF4-FFF2-40B4-BE49-F238E27FC236}">
                <a16:creationId xmlns:a16="http://schemas.microsoft.com/office/drawing/2014/main" xmlns="" id="{46C085AE-AAF0-4063-B612-70187C07C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3651" y="996116"/>
            <a:ext cx="7124697" cy="49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88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07 Geografiskt områdesansvarig.jpg">
            <a:extLst>
              <a:ext uri="{FF2B5EF4-FFF2-40B4-BE49-F238E27FC236}">
                <a16:creationId xmlns:a16="http://schemas.microsoft.com/office/drawing/2014/main" xmlns="" id="{552776C4-2F8C-45AC-A8EC-07C4811011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7163" y="549275"/>
            <a:ext cx="8640762"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a:extLst>
              <a:ext uri="{FF2B5EF4-FFF2-40B4-BE49-F238E27FC236}">
                <a16:creationId xmlns:a16="http://schemas.microsoft.com/office/drawing/2014/main" xmlns="" id="{C02E738D-DA58-489B-9172-35B25CDCDB16}"/>
              </a:ext>
            </a:extLst>
          </p:cNvPr>
          <p:cNvSpPr/>
          <p:nvPr/>
        </p:nvSpPr>
        <p:spPr>
          <a:xfrm>
            <a:off x="1562100" y="742950"/>
            <a:ext cx="5524500" cy="63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xmlns="" id="{5EDCBEBD-75B9-484D-9F24-A43D9A50EE23}"/>
              </a:ext>
            </a:extLst>
          </p:cNvPr>
          <p:cNvSpPr>
            <a:spLocks noGrp="1"/>
          </p:cNvSpPr>
          <p:nvPr>
            <p:ph type="title"/>
          </p:nvPr>
        </p:nvSpPr>
        <p:spPr/>
        <p:txBody>
          <a:bodyPr/>
          <a:lstStyle/>
          <a:p>
            <a:r>
              <a:rPr lang="sv-SE" dirty="0"/>
              <a:t>Geografiskt områdesansvar</a:t>
            </a:r>
          </a:p>
        </p:txBody>
      </p:sp>
      <p:sp>
        <p:nvSpPr>
          <p:cNvPr id="4" name="TextBox 5">
            <a:extLst>
              <a:ext uri="{FF2B5EF4-FFF2-40B4-BE49-F238E27FC236}">
                <a16:creationId xmlns:a16="http://schemas.microsoft.com/office/drawing/2014/main" xmlns="" id="{5167C028-0BAE-4F8D-97C4-C6B48836B8BA}"/>
              </a:ext>
            </a:extLst>
          </p:cNvPr>
          <p:cNvSpPr txBox="1">
            <a:spLocks noChangeArrowheads="1"/>
          </p:cNvSpPr>
          <p:nvPr/>
        </p:nvSpPr>
        <p:spPr bwMode="auto">
          <a:xfrm>
            <a:off x="8969375" y="2014390"/>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b="1" dirty="0" smtClean="0">
                <a:solidFill>
                  <a:srgbClr val="000000"/>
                </a:solidFill>
                <a:latin typeface="+mn-lt"/>
              </a:rPr>
              <a:t>KOMMUN </a:t>
            </a:r>
            <a:endParaRPr lang="sv-SE" altLang="sv-SE" sz="1500" b="1" dirty="0">
              <a:solidFill>
                <a:srgbClr val="000000"/>
              </a:solidFill>
              <a:latin typeface="+mn-lt"/>
            </a:endParaRPr>
          </a:p>
        </p:txBody>
      </p:sp>
      <p:sp>
        <p:nvSpPr>
          <p:cNvPr id="5" name="TextBox 5">
            <a:extLst>
              <a:ext uri="{FF2B5EF4-FFF2-40B4-BE49-F238E27FC236}">
                <a16:creationId xmlns:a16="http://schemas.microsoft.com/office/drawing/2014/main" xmlns="" id="{C3345142-DFB6-478A-96C1-B004E0EAF9F9}"/>
              </a:ext>
            </a:extLst>
          </p:cNvPr>
          <p:cNvSpPr txBox="1">
            <a:spLocks noChangeArrowheads="1"/>
          </p:cNvSpPr>
          <p:nvPr/>
        </p:nvSpPr>
        <p:spPr bwMode="auto">
          <a:xfrm>
            <a:off x="8969374" y="3618377"/>
            <a:ext cx="19748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b="1" dirty="0" smtClean="0">
                <a:solidFill>
                  <a:srgbClr val="000000"/>
                </a:solidFill>
                <a:latin typeface="+mn-lt"/>
              </a:rPr>
              <a:t>LÄNSSTYRELSE</a:t>
            </a:r>
            <a:endParaRPr lang="sv-SE" altLang="sv-SE" sz="1500" b="1" dirty="0">
              <a:solidFill>
                <a:srgbClr val="000000"/>
              </a:solidFill>
              <a:latin typeface="+mn-lt"/>
            </a:endParaRPr>
          </a:p>
        </p:txBody>
      </p:sp>
      <p:sp>
        <p:nvSpPr>
          <p:cNvPr id="6" name="TextBox 5">
            <a:extLst>
              <a:ext uri="{FF2B5EF4-FFF2-40B4-BE49-F238E27FC236}">
                <a16:creationId xmlns:a16="http://schemas.microsoft.com/office/drawing/2014/main" xmlns="" id="{F4BA9E53-4A64-4EBB-979A-F4B1B1950290}"/>
              </a:ext>
            </a:extLst>
          </p:cNvPr>
          <p:cNvSpPr txBox="1">
            <a:spLocks noChangeArrowheads="1"/>
          </p:cNvSpPr>
          <p:nvPr/>
        </p:nvSpPr>
        <p:spPr bwMode="auto">
          <a:xfrm>
            <a:off x="8969375" y="5061684"/>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spcBef>
                <a:spcPct val="0"/>
              </a:spcBef>
              <a:buFontTx/>
              <a:buNone/>
            </a:pPr>
            <a:r>
              <a:rPr lang="sv-SE" altLang="sv-SE" sz="1500" b="1" dirty="0" smtClean="0">
                <a:solidFill>
                  <a:srgbClr val="000000"/>
                </a:solidFill>
                <a:latin typeface="+mn-lt"/>
              </a:rPr>
              <a:t>REGERING</a:t>
            </a:r>
            <a:endParaRPr lang="sv-SE" altLang="sv-SE" sz="1500" b="1" dirty="0">
              <a:solidFill>
                <a:srgbClr val="000000"/>
              </a:solidFill>
              <a:latin typeface="+mn-lt"/>
            </a:endParaRPr>
          </a:p>
        </p:txBody>
      </p:sp>
      <p:sp>
        <p:nvSpPr>
          <p:cNvPr id="7" name="textruta 6">
            <a:extLst>
              <a:ext uri="{FF2B5EF4-FFF2-40B4-BE49-F238E27FC236}">
                <a16:creationId xmlns:a16="http://schemas.microsoft.com/office/drawing/2014/main" xmlns="" id="{F3E3F620-DE2F-4196-BE20-33846F621E47}"/>
              </a:ext>
            </a:extLst>
          </p:cNvPr>
          <p:cNvSpPr txBox="1"/>
          <p:nvPr/>
        </p:nvSpPr>
        <p:spPr>
          <a:xfrm>
            <a:off x="8969375" y="2382120"/>
            <a:ext cx="1512168" cy="307777"/>
          </a:xfrm>
          <a:prstGeom prst="rect">
            <a:avLst/>
          </a:prstGeom>
          <a:noFill/>
        </p:spPr>
        <p:txBody>
          <a:bodyPr wrap="square" rtlCol="0">
            <a:spAutoFit/>
          </a:bodyPr>
          <a:lstStyle/>
          <a:p>
            <a:r>
              <a:rPr lang="sv-SE" sz="1400" dirty="0">
                <a:ea typeface="Verdana" panose="020B0604030504040204" pitchFamily="34" charset="0"/>
              </a:rPr>
              <a:t>Lokal ISF</a:t>
            </a:r>
          </a:p>
        </p:txBody>
      </p:sp>
      <p:sp>
        <p:nvSpPr>
          <p:cNvPr id="8" name="textruta 7">
            <a:extLst>
              <a:ext uri="{FF2B5EF4-FFF2-40B4-BE49-F238E27FC236}">
                <a16:creationId xmlns:a16="http://schemas.microsoft.com/office/drawing/2014/main" xmlns="" id="{B827EA4C-A8AF-4DCA-8943-783E4BE98D37}"/>
              </a:ext>
            </a:extLst>
          </p:cNvPr>
          <p:cNvSpPr txBox="1"/>
          <p:nvPr/>
        </p:nvSpPr>
        <p:spPr>
          <a:xfrm>
            <a:off x="8969375" y="3990173"/>
            <a:ext cx="1512168" cy="307777"/>
          </a:xfrm>
          <a:prstGeom prst="rect">
            <a:avLst/>
          </a:prstGeom>
          <a:noFill/>
        </p:spPr>
        <p:txBody>
          <a:bodyPr wrap="square" rtlCol="0">
            <a:spAutoFit/>
          </a:bodyPr>
          <a:lstStyle/>
          <a:p>
            <a:r>
              <a:rPr lang="sv-SE" sz="1400" dirty="0">
                <a:ea typeface="Verdana" panose="020B0604030504040204" pitchFamily="34" charset="0"/>
              </a:rPr>
              <a:t>Regional ISF</a:t>
            </a:r>
          </a:p>
        </p:txBody>
      </p:sp>
      <p:sp>
        <p:nvSpPr>
          <p:cNvPr id="9" name="textruta 8">
            <a:extLst>
              <a:ext uri="{FF2B5EF4-FFF2-40B4-BE49-F238E27FC236}">
                <a16:creationId xmlns:a16="http://schemas.microsoft.com/office/drawing/2014/main" xmlns="" id="{6CB79397-E501-4ADD-BC98-A7FB2FF58B7A}"/>
              </a:ext>
            </a:extLst>
          </p:cNvPr>
          <p:cNvSpPr txBox="1"/>
          <p:nvPr/>
        </p:nvSpPr>
        <p:spPr>
          <a:xfrm>
            <a:off x="8969375" y="5430251"/>
            <a:ext cx="1512168" cy="307777"/>
          </a:xfrm>
          <a:prstGeom prst="rect">
            <a:avLst/>
          </a:prstGeom>
          <a:noFill/>
        </p:spPr>
        <p:txBody>
          <a:bodyPr wrap="square" rtlCol="0">
            <a:spAutoFit/>
          </a:bodyPr>
          <a:lstStyle/>
          <a:p>
            <a:r>
              <a:rPr lang="sv-SE" sz="1400" dirty="0">
                <a:ea typeface="Verdana" panose="020B0604030504040204" pitchFamily="34" charset="0"/>
              </a:rPr>
              <a:t>Nationell ISF</a:t>
            </a:r>
          </a:p>
        </p:txBody>
      </p:sp>
    </p:spTree>
    <p:extLst>
      <p:ext uri="{BB962C8B-B14F-4D97-AF65-F5344CB8AC3E}">
        <p14:creationId xmlns:p14="http://schemas.microsoft.com/office/powerpoint/2010/main" val="197841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EBE072B-F4BC-4F26-90A5-C95DC74AF7F6}"/>
              </a:ext>
            </a:extLst>
          </p:cNvPr>
          <p:cNvSpPr>
            <a:spLocks noGrp="1"/>
          </p:cNvSpPr>
          <p:nvPr>
            <p:ph type="title"/>
          </p:nvPr>
        </p:nvSpPr>
        <p:spPr/>
        <p:txBody>
          <a:bodyPr/>
          <a:lstStyle/>
          <a:p>
            <a:r>
              <a:rPr lang="sv-SE" dirty="0"/>
              <a:t>Kriskommunikation – en del av det lagstadgade geografiska områdesansvaret</a:t>
            </a:r>
          </a:p>
        </p:txBody>
      </p:sp>
      <p:sp>
        <p:nvSpPr>
          <p:cNvPr id="3" name="textruta 2">
            <a:extLst>
              <a:ext uri="{FF2B5EF4-FFF2-40B4-BE49-F238E27FC236}">
                <a16:creationId xmlns:a16="http://schemas.microsoft.com/office/drawing/2014/main" xmlns="" id="{A2FB3DD0-3B59-42FC-9822-3F7ABC8162E9}"/>
              </a:ext>
            </a:extLst>
          </p:cNvPr>
          <p:cNvSpPr txBox="1"/>
          <p:nvPr/>
        </p:nvSpPr>
        <p:spPr>
          <a:xfrm>
            <a:off x="0" y="1903612"/>
            <a:ext cx="12191999" cy="1200329"/>
          </a:xfrm>
          <a:prstGeom prst="rect">
            <a:avLst/>
          </a:prstGeom>
          <a:solidFill>
            <a:schemeClr val="accent2"/>
          </a:solidFill>
          <a:effectLst/>
        </p:spPr>
        <p:txBody>
          <a:bodyPr wrap="square" rtlCol="0">
            <a:spAutoFit/>
          </a:bodyPr>
          <a:lstStyle/>
          <a:p>
            <a:pPr algn="ctr"/>
            <a:endParaRPr lang="sv-SE" dirty="0">
              <a:solidFill>
                <a:schemeClr val="bg1"/>
              </a:solidFill>
              <a:latin typeface="+mj-lt"/>
            </a:endParaRPr>
          </a:p>
          <a:p>
            <a:pPr algn="ctr"/>
            <a:r>
              <a:rPr lang="sv-SE" dirty="0">
                <a:solidFill>
                  <a:schemeClr val="bg1"/>
                </a:solidFill>
                <a:latin typeface="+mj-lt"/>
                <a:ea typeface="Verdana" panose="020B0604030504040204" pitchFamily="34" charset="0"/>
              </a:rPr>
              <a:t>Kommunen ska på lokal nivå verka för att samordna informationen till allmänheten </a:t>
            </a:r>
          </a:p>
          <a:p>
            <a:pPr algn="ctr"/>
            <a:r>
              <a:rPr lang="sv-SE" dirty="0">
                <a:solidFill>
                  <a:schemeClr val="bg1"/>
                </a:solidFill>
                <a:latin typeface="+mj-lt"/>
                <a:ea typeface="Verdana" panose="020B0604030504040204" pitchFamily="34" charset="0"/>
              </a:rPr>
              <a:t>under en extraordinär händelse. </a:t>
            </a:r>
            <a:r>
              <a:rPr lang="sv-SE" dirty="0">
                <a:solidFill>
                  <a:schemeClr val="bg1"/>
                </a:solidFill>
                <a:latin typeface="+mj-lt"/>
              </a:rPr>
              <a:t>(2006:544)</a:t>
            </a:r>
            <a:r>
              <a:rPr lang="sv-SE" dirty="0">
                <a:latin typeface="+mj-lt"/>
              </a:rPr>
              <a:t>  </a:t>
            </a:r>
            <a:endParaRPr lang="sv-SE" dirty="0">
              <a:solidFill>
                <a:schemeClr val="bg1"/>
              </a:solidFill>
              <a:latin typeface="+mj-lt"/>
              <a:ea typeface="Verdana" panose="020B0604030504040204" pitchFamily="34" charset="0"/>
            </a:endParaRPr>
          </a:p>
          <a:p>
            <a:endParaRPr lang="sv-SE" dirty="0">
              <a:latin typeface="+mj-lt"/>
            </a:endParaRPr>
          </a:p>
        </p:txBody>
      </p:sp>
      <p:sp>
        <p:nvSpPr>
          <p:cNvPr id="4" name="textruta 3">
            <a:extLst>
              <a:ext uri="{FF2B5EF4-FFF2-40B4-BE49-F238E27FC236}">
                <a16:creationId xmlns:a16="http://schemas.microsoft.com/office/drawing/2014/main" xmlns="" id="{72CB3708-FC3B-4EB9-A143-6ED71D23A95C}"/>
              </a:ext>
            </a:extLst>
          </p:cNvPr>
          <p:cNvSpPr txBox="1"/>
          <p:nvPr/>
        </p:nvSpPr>
        <p:spPr>
          <a:xfrm>
            <a:off x="0" y="3247235"/>
            <a:ext cx="12191999" cy="1200329"/>
          </a:xfrm>
          <a:prstGeom prst="rect">
            <a:avLst/>
          </a:prstGeom>
          <a:solidFill>
            <a:schemeClr val="accent2">
              <a:alpha val="90000"/>
            </a:schemeClr>
          </a:solidFill>
          <a:effectLst/>
        </p:spPr>
        <p:txBody>
          <a:bodyPr wrap="square" rtlCol="0">
            <a:spAutoFit/>
          </a:bodyPr>
          <a:lstStyle/>
          <a:p>
            <a:pPr algn="ctr"/>
            <a:endParaRPr lang="sv-SE" dirty="0">
              <a:solidFill>
                <a:schemeClr val="bg1"/>
              </a:solidFill>
              <a:latin typeface="+mj-lt"/>
            </a:endParaRPr>
          </a:p>
          <a:p>
            <a:pPr algn="ctr"/>
            <a:r>
              <a:rPr lang="sv-SE" dirty="0">
                <a:solidFill>
                  <a:schemeClr val="bg1"/>
                </a:solidFill>
                <a:latin typeface="+mj-lt"/>
              </a:rPr>
              <a:t>Länsstyrelsen ska vid en krissituation i länet verka för att samordna information </a:t>
            </a:r>
          </a:p>
          <a:p>
            <a:pPr algn="ctr"/>
            <a:r>
              <a:rPr lang="sv-SE" dirty="0">
                <a:solidFill>
                  <a:schemeClr val="bg1"/>
                </a:solidFill>
                <a:latin typeface="+mj-lt"/>
              </a:rPr>
              <a:t>till allmänheten och till företrädare för massmedier. (2015:1052)</a:t>
            </a:r>
          </a:p>
          <a:p>
            <a:endParaRPr lang="sv-SE" dirty="0">
              <a:latin typeface="+mj-lt"/>
            </a:endParaRPr>
          </a:p>
        </p:txBody>
      </p:sp>
      <p:sp>
        <p:nvSpPr>
          <p:cNvPr id="5" name="textruta 4">
            <a:extLst>
              <a:ext uri="{FF2B5EF4-FFF2-40B4-BE49-F238E27FC236}">
                <a16:creationId xmlns:a16="http://schemas.microsoft.com/office/drawing/2014/main" xmlns="" id="{021C5F70-8CDD-4202-AE08-B1A9B04B76D2}"/>
              </a:ext>
            </a:extLst>
          </p:cNvPr>
          <p:cNvSpPr txBox="1"/>
          <p:nvPr/>
        </p:nvSpPr>
        <p:spPr>
          <a:xfrm>
            <a:off x="0" y="4590858"/>
            <a:ext cx="12191999" cy="1477328"/>
          </a:xfrm>
          <a:prstGeom prst="rect">
            <a:avLst/>
          </a:prstGeom>
          <a:solidFill>
            <a:schemeClr val="accent2">
              <a:alpha val="80000"/>
            </a:schemeClr>
          </a:solidFill>
          <a:effectLst/>
        </p:spPr>
        <p:txBody>
          <a:bodyPr wrap="square" rtlCol="0">
            <a:spAutoFit/>
          </a:bodyPr>
          <a:lstStyle/>
          <a:p>
            <a:pPr marL="0" indent="0" algn="ctr">
              <a:buNone/>
            </a:pPr>
            <a:endParaRPr lang="sv-SE" dirty="0">
              <a:solidFill>
                <a:schemeClr val="bg1"/>
              </a:solidFill>
              <a:latin typeface="+mj-lt"/>
            </a:endParaRPr>
          </a:p>
          <a:p>
            <a:pPr algn="ctr"/>
            <a:r>
              <a:rPr lang="sv-SE" dirty="0">
                <a:solidFill>
                  <a:schemeClr val="bg1"/>
                </a:solidFill>
                <a:latin typeface="+mj-lt"/>
              </a:rPr>
              <a:t>MSB ska på nationell nivå stödja samordningen av berörda myndigheters åtgärder vid en kris. </a:t>
            </a:r>
          </a:p>
          <a:p>
            <a:pPr algn="ctr"/>
            <a:r>
              <a:rPr lang="sv-SE" dirty="0">
                <a:solidFill>
                  <a:schemeClr val="bg1"/>
                </a:solidFill>
                <a:latin typeface="+mj-lt"/>
              </a:rPr>
              <a:t>MSB ska bland annat se till att de ansvariga aktörerna får tillfälle att samordna </a:t>
            </a:r>
          </a:p>
          <a:p>
            <a:pPr algn="ctr"/>
            <a:r>
              <a:rPr lang="sv-SE" dirty="0">
                <a:solidFill>
                  <a:schemeClr val="bg1"/>
                </a:solidFill>
                <a:latin typeface="+mj-lt"/>
              </a:rPr>
              <a:t>informationen till allmänhet och medier. (2008:1002)</a:t>
            </a:r>
          </a:p>
          <a:p>
            <a:endParaRPr lang="sv-SE" dirty="0">
              <a:latin typeface="+mj-lt"/>
            </a:endParaRPr>
          </a:p>
        </p:txBody>
      </p:sp>
    </p:spTree>
    <p:extLst>
      <p:ext uri="{BB962C8B-B14F-4D97-AF65-F5344CB8AC3E}">
        <p14:creationId xmlns:p14="http://schemas.microsoft.com/office/powerpoint/2010/main" val="2529171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E766A68-9923-45D8-8B23-11DA69A1F047}"/>
              </a:ext>
            </a:extLst>
          </p:cNvPr>
          <p:cNvSpPr>
            <a:spLocks noGrp="1"/>
          </p:cNvSpPr>
          <p:nvPr>
            <p:ph type="title"/>
          </p:nvPr>
        </p:nvSpPr>
        <p:spPr/>
        <p:txBody>
          <a:bodyPr/>
          <a:lstStyle/>
          <a:p>
            <a:r>
              <a:rPr lang="sv-SE" dirty="0"/>
              <a:t>Viktiga termer</a:t>
            </a:r>
          </a:p>
        </p:txBody>
      </p:sp>
      <p:grpSp>
        <p:nvGrpSpPr>
          <p:cNvPr id="5" name="Grupp 4">
            <a:extLst>
              <a:ext uri="{FF2B5EF4-FFF2-40B4-BE49-F238E27FC236}">
                <a16:creationId xmlns:a16="http://schemas.microsoft.com/office/drawing/2014/main" xmlns="" id="{4155D05D-148D-4C4A-A52B-D64E665F1290}"/>
              </a:ext>
            </a:extLst>
          </p:cNvPr>
          <p:cNvGrpSpPr/>
          <p:nvPr/>
        </p:nvGrpSpPr>
        <p:grpSpPr>
          <a:xfrm>
            <a:off x="3812202" y="543862"/>
            <a:ext cx="4920318" cy="5834246"/>
            <a:chOff x="3812202" y="543862"/>
            <a:chExt cx="4920318" cy="5834246"/>
          </a:xfrm>
        </p:grpSpPr>
        <p:sp>
          <p:nvSpPr>
            <p:cNvPr id="4" name="Rektangel 3">
              <a:extLst>
                <a:ext uri="{FF2B5EF4-FFF2-40B4-BE49-F238E27FC236}">
                  <a16:creationId xmlns:a16="http://schemas.microsoft.com/office/drawing/2014/main" xmlns="" id="{A511565B-8859-44BE-9ABB-1A764376D007}"/>
                </a:ext>
              </a:extLst>
            </p:cNvPr>
            <p:cNvSpPr/>
            <p:nvPr/>
          </p:nvSpPr>
          <p:spPr>
            <a:xfrm>
              <a:off x="3812202" y="543862"/>
              <a:ext cx="4920318" cy="5834246"/>
            </a:xfrm>
            <a:prstGeom prst="rect">
              <a:avLst/>
            </a:prstGeom>
            <a:solidFill>
              <a:schemeClr val="bg1"/>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pic>
          <p:nvPicPr>
            <p:cNvPr id="3" name="Bildobjekt 2" descr="En bild som visar text&#10;&#10;Automatiskt genererad beskrivning">
              <a:extLst>
                <a:ext uri="{FF2B5EF4-FFF2-40B4-BE49-F238E27FC236}">
                  <a16:creationId xmlns:a16="http://schemas.microsoft.com/office/drawing/2014/main" xmlns="" id="{274B2F92-0F9C-4B2C-A23F-FF8B9ED18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077" y="882143"/>
              <a:ext cx="3932568" cy="5157684"/>
            </a:xfrm>
            <a:prstGeom prst="rect">
              <a:avLst/>
            </a:prstGeom>
          </p:spPr>
        </p:pic>
      </p:grpSp>
    </p:spTree>
    <p:extLst>
      <p:ext uri="{BB962C8B-B14F-4D97-AF65-F5344CB8AC3E}">
        <p14:creationId xmlns:p14="http://schemas.microsoft.com/office/powerpoint/2010/main" val="1325089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774800" y="1704577"/>
            <a:ext cx="8582400" cy="1273968"/>
          </a:xfrm>
        </p:spPr>
        <p:txBody>
          <a:bodyPr/>
          <a:lstStyle/>
          <a:p>
            <a:r>
              <a:rPr lang="sv-SE" dirty="0"/>
              <a:t>Sätt att tänka</a:t>
            </a:r>
            <a:br>
              <a:rPr lang="sv-SE" dirty="0"/>
            </a:br>
            <a:endParaRPr lang="sv-SE" dirty="0"/>
          </a:p>
        </p:txBody>
      </p:sp>
      <p:sp>
        <p:nvSpPr>
          <p:cNvPr id="2" name="Platshållare för text 1">
            <a:extLst>
              <a:ext uri="{FF2B5EF4-FFF2-40B4-BE49-F238E27FC236}">
                <a16:creationId xmlns:a16="http://schemas.microsoft.com/office/drawing/2014/main" xmlns="" id="{DD445BCE-E279-401F-83B8-172F9D75A761}"/>
              </a:ext>
            </a:extLst>
          </p:cNvPr>
          <p:cNvSpPr>
            <a:spLocks noGrp="1"/>
          </p:cNvSpPr>
          <p:nvPr>
            <p:ph type="body" idx="1"/>
          </p:nvPr>
        </p:nvSpPr>
        <p:spPr>
          <a:xfrm>
            <a:off x="1774800" y="2970050"/>
            <a:ext cx="8582400" cy="633743"/>
          </a:xfrm>
        </p:spPr>
        <p:txBody>
          <a:bodyPr/>
          <a:lstStyle/>
          <a:p>
            <a:r>
              <a:rPr lang="sv-SE" dirty="0"/>
              <a:t>Gemensamma grunder för samverkan och ledning vid samhällsstörningar</a:t>
            </a:r>
          </a:p>
        </p:txBody>
      </p:sp>
    </p:spTree>
    <p:extLst>
      <p:ext uri="{BB962C8B-B14F-4D97-AF65-F5344CB8AC3E}">
        <p14:creationId xmlns:p14="http://schemas.microsoft.com/office/powerpoint/2010/main" val="73747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08 Sex Förhållningssätt NY.jpg">
            <a:extLst>
              <a:ext uri="{FF2B5EF4-FFF2-40B4-BE49-F238E27FC236}">
                <a16:creationId xmlns:a16="http://schemas.microsoft.com/office/drawing/2014/main" xmlns="" id="{51973C2B-CC8B-4953-B7F7-E239A5086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027" y="603016"/>
            <a:ext cx="9248386" cy="640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667DB2B2-1026-4153-B366-14C636F41626}"/>
              </a:ext>
            </a:extLst>
          </p:cNvPr>
          <p:cNvSpPr txBox="1"/>
          <p:nvPr/>
        </p:nvSpPr>
        <p:spPr>
          <a:xfrm>
            <a:off x="1736662" y="3856506"/>
            <a:ext cx="2560638" cy="297517"/>
          </a:xfrm>
          <a:prstGeom prst="rect">
            <a:avLst/>
          </a:prstGeom>
          <a:noFill/>
        </p:spPr>
        <p:txBody>
          <a:bodyPr>
            <a:spAutoFit/>
          </a:bodyPr>
          <a:lstStyle/>
          <a:p>
            <a:pPr algn="ctr">
              <a:lnSpc>
                <a:spcPts val="1640"/>
              </a:lnSpc>
              <a:defRPr/>
            </a:pPr>
            <a:r>
              <a:rPr lang="sv-SE" sz="1100" spc="-20" dirty="0" smtClean="0"/>
              <a:t>Människan som en del av systemet</a:t>
            </a:r>
            <a:endParaRPr lang="sv-SE" sz="1100" spc="-20" dirty="0"/>
          </a:p>
        </p:txBody>
      </p:sp>
      <p:sp>
        <p:nvSpPr>
          <p:cNvPr id="14" name="TextBox 13">
            <a:extLst>
              <a:ext uri="{FF2B5EF4-FFF2-40B4-BE49-F238E27FC236}">
                <a16:creationId xmlns:a16="http://schemas.microsoft.com/office/drawing/2014/main" xmlns="" id="{3C97D80D-ED8D-4899-B610-470AE8E7D21B}"/>
              </a:ext>
            </a:extLst>
          </p:cNvPr>
          <p:cNvSpPr txBox="1"/>
          <p:nvPr/>
        </p:nvSpPr>
        <p:spPr>
          <a:xfrm>
            <a:off x="1343026" y="6216193"/>
            <a:ext cx="2560637" cy="297517"/>
          </a:xfrm>
          <a:prstGeom prst="rect">
            <a:avLst/>
          </a:prstGeom>
          <a:noFill/>
        </p:spPr>
        <p:txBody>
          <a:bodyPr>
            <a:spAutoFit/>
          </a:bodyPr>
          <a:lstStyle/>
          <a:p>
            <a:pPr algn="ctr">
              <a:lnSpc>
                <a:spcPts val="1640"/>
              </a:lnSpc>
              <a:defRPr/>
            </a:pPr>
            <a:r>
              <a:rPr lang="sv-SE" sz="1100" spc="-20" dirty="0" smtClean="0"/>
              <a:t>Beslutsfattande</a:t>
            </a:r>
            <a:endParaRPr lang="sv-SE" sz="1100" spc="-20" dirty="0"/>
          </a:p>
        </p:txBody>
      </p:sp>
      <p:sp>
        <p:nvSpPr>
          <p:cNvPr id="15" name="TextBox 14">
            <a:extLst>
              <a:ext uri="{FF2B5EF4-FFF2-40B4-BE49-F238E27FC236}">
                <a16:creationId xmlns:a16="http://schemas.microsoft.com/office/drawing/2014/main" xmlns="" id="{57FA22B8-9D64-438F-883C-F9820BA48024}"/>
              </a:ext>
            </a:extLst>
          </p:cNvPr>
          <p:cNvSpPr txBox="1"/>
          <p:nvPr/>
        </p:nvSpPr>
        <p:spPr>
          <a:xfrm>
            <a:off x="3658870" y="2995995"/>
            <a:ext cx="2562225" cy="297517"/>
          </a:xfrm>
          <a:prstGeom prst="rect">
            <a:avLst/>
          </a:prstGeom>
          <a:noFill/>
        </p:spPr>
        <p:txBody>
          <a:bodyPr>
            <a:spAutoFit/>
          </a:bodyPr>
          <a:lstStyle/>
          <a:p>
            <a:pPr algn="ctr">
              <a:lnSpc>
                <a:spcPts val="1640"/>
              </a:lnSpc>
              <a:defRPr/>
            </a:pPr>
            <a:r>
              <a:rPr lang="sv-SE" sz="1100" spc="-20" dirty="0" smtClean="0"/>
              <a:t>Helhetssyn</a:t>
            </a:r>
            <a:endParaRPr lang="sv-SE" sz="1100" spc="-20" dirty="0"/>
          </a:p>
        </p:txBody>
      </p:sp>
      <p:sp>
        <p:nvSpPr>
          <p:cNvPr id="16" name="TextBox 15">
            <a:extLst>
              <a:ext uri="{FF2B5EF4-FFF2-40B4-BE49-F238E27FC236}">
                <a16:creationId xmlns:a16="http://schemas.microsoft.com/office/drawing/2014/main" xmlns="" id="{34E7D9C0-1FAE-47E7-8833-B7CA1C289F14}"/>
              </a:ext>
            </a:extLst>
          </p:cNvPr>
          <p:cNvSpPr txBox="1"/>
          <p:nvPr/>
        </p:nvSpPr>
        <p:spPr>
          <a:xfrm>
            <a:off x="5687240" y="2995995"/>
            <a:ext cx="2560637" cy="502702"/>
          </a:xfrm>
          <a:prstGeom prst="rect">
            <a:avLst/>
          </a:prstGeom>
          <a:noFill/>
        </p:spPr>
        <p:txBody>
          <a:bodyPr>
            <a:spAutoFit/>
          </a:bodyPr>
          <a:lstStyle/>
          <a:p>
            <a:pPr algn="ctr">
              <a:lnSpc>
                <a:spcPts val="1640"/>
              </a:lnSpc>
              <a:defRPr/>
            </a:pPr>
            <a:r>
              <a:rPr lang="sv-SE" sz="1100" spc="-20" dirty="0" smtClean="0"/>
              <a:t>Perspektiv-</a:t>
            </a:r>
          </a:p>
          <a:p>
            <a:pPr algn="ctr">
              <a:lnSpc>
                <a:spcPts val="1640"/>
              </a:lnSpc>
              <a:defRPr/>
            </a:pPr>
            <a:r>
              <a:rPr lang="sv-SE" sz="1100" spc="-20" dirty="0" smtClean="0"/>
              <a:t>förståelse</a:t>
            </a:r>
            <a:endParaRPr lang="sv-SE" sz="1100" spc="-20" dirty="0"/>
          </a:p>
        </p:txBody>
      </p:sp>
      <p:sp>
        <p:nvSpPr>
          <p:cNvPr id="17" name="TextBox 16">
            <a:extLst>
              <a:ext uri="{FF2B5EF4-FFF2-40B4-BE49-F238E27FC236}">
                <a16:creationId xmlns:a16="http://schemas.microsoft.com/office/drawing/2014/main" xmlns="" id="{EB70E66D-AE1F-4B0D-A48E-5CFFB1DFA83D}"/>
              </a:ext>
            </a:extLst>
          </p:cNvPr>
          <p:cNvSpPr txBox="1"/>
          <p:nvPr/>
        </p:nvSpPr>
        <p:spPr>
          <a:xfrm>
            <a:off x="7251573" y="3856506"/>
            <a:ext cx="3703682" cy="297517"/>
          </a:xfrm>
          <a:prstGeom prst="rect">
            <a:avLst/>
          </a:prstGeom>
          <a:noFill/>
        </p:spPr>
        <p:txBody>
          <a:bodyPr wrap="square">
            <a:spAutoFit/>
          </a:bodyPr>
          <a:lstStyle/>
          <a:p>
            <a:pPr algn="ctr">
              <a:lnSpc>
                <a:spcPts val="1640"/>
              </a:lnSpc>
              <a:defRPr/>
            </a:pPr>
            <a:r>
              <a:rPr lang="sv-SE" sz="1100" spc="-20" dirty="0" smtClean="0"/>
              <a:t>Tid, </a:t>
            </a:r>
            <a:r>
              <a:rPr lang="sv-SE" sz="1100" spc="-20" dirty="0" err="1" smtClean="0"/>
              <a:t>proaktivitet,samtidighet</a:t>
            </a:r>
            <a:endParaRPr lang="sv-SE" sz="1100" spc="-20" dirty="0"/>
          </a:p>
        </p:txBody>
      </p:sp>
      <p:sp>
        <p:nvSpPr>
          <p:cNvPr id="18" name="TextBox 17">
            <a:extLst>
              <a:ext uri="{FF2B5EF4-FFF2-40B4-BE49-F238E27FC236}">
                <a16:creationId xmlns:a16="http://schemas.microsoft.com/office/drawing/2014/main" xmlns="" id="{4159710A-B04F-4566-BBA6-DADCE1CC2DDB}"/>
              </a:ext>
            </a:extLst>
          </p:cNvPr>
          <p:cNvSpPr txBox="1"/>
          <p:nvPr/>
        </p:nvSpPr>
        <p:spPr>
          <a:xfrm>
            <a:off x="8288338" y="6138597"/>
            <a:ext cx="2222500" cy="502702"/>
          </a:xfrm>
          <a:prstGeom prst="rect">
            <a:avLst/>
          </a:prstGeom>
          <a:noFill/>
        </p:spPr>
        <p:txBody>
          <a:bodyPr>
            <a:spAutoFit/>
          </a:bodyPr>
          <a:lstStyle/>
          <a:p>
            <a:pPr algn="ctr">
              <a:lnSpc>
                <a:spcPts val="1640"/>
              </a:lnSpc>
              <a:defRPr/>
            </a:pPr>
            <a:r>
              <a:rPr lang="sv-SE" sz="1100" spc="-20" dirty="0" smtClean="0"/>
              <a:t>Snabb, öppen och korrekt kriskommunikation</a:t>
            </a:r>
            <a:endParaRPr lang="sv-SE" sz="1100" spc="-20" dirty="0"/>
          </a:p>
        </p:txBody>
      </p:sp>
      <p:sp>
        <p:nvSpPr>
          <p:cNvPr id="2" name="Rubrik 1">
            <a:extLst>
              <a:ext uri="{FF2B5EF4-FFF2-40B4-BE49-F238E27FC236}">
                <a16:creationId xmlns:a16="http://schemas.microsoft.com/office/drawing/2014/main" xmlns="" id="{FD40918F-D23E-4E9D-B7B6-D4088F8AB0A5}"/>
              </a:ext>
            </a:extLst>
          </p:cNvPr>
          <p:cNvSpPr>
            <a:spLocks noGrp="1"/>
          </p:cNvSpPr>
          <p:nvPr>
            <p:ph type="title"/>
          </p:nvPr>
        </p:nvSpPr>
        <p:spPr/>
        <p:txBody>
          <a:bodyPr/>
          <a:lstStyle/>
          <a:p>
            <a:r>
              <a:rPr lang="sv-SE" dirty="0"/>
              <a:t>Gemensamma förhållningssätt</a:t>
            </a:r>
            <a:br>
              <a:rPr lang="sv-SE" dirty="0"/>
            </a:br>
            <a:endParaRPr lang="sv-S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09 Helhetssyn ny ny.jpg">
            <a:extLst>
              <a:ext uri="{FF2B5EF4-FFF2-40B4-BE49-F238E27FC236}">
                <a16:creationId xmlns:a16="http://schemas.microsoft.com/office/drawing/2014/main" xmlns="" id="{C517139C-2341-4533-A51A-FB3A349E7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412750"/>
            <a:ext cx="8713787"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xmlns="" id="{CB5A577C-611B-4F41-89D8-ABC1DB683DDB}"/>
              </a:ext>
            </a:extLst>
          </p:cNvPr>
          <p:cNvSpPr>
            <a:spLocks noGrp="1"/>
          </p:cNvSpPr>
          <p:nvPr>
            <p:ph type="title"/>
          </p:nvPr>
        </p:nvSpPr>
        <p:spPr>
          <a:xfrm>
            <a:off x="550843" y="479892"/>
            <a:ext cx="11141804" cy="516224"/>
          </a:xfrm>
        </p:spPr>
        <p:txBody>
          <a:bodyPr/>
          <a:lstStyle/>
          <a:p>
            <a:r>
              <a:rPr lang="sv-SE" dirty="0"/>
              <a:t>Ha en helhetssyn som utgår från det som ska skyddas</a:t>
            </a:r>
          </a:p>
        </p:txBody>
      </p:sp>
      <p:sp>
        <p:nvSpPr>
          <p:cNvPr id="4" name="TextBox 31">
            <a:extLst>
              <a:ext uri="{FF2B5EF4-FFF2-40B4-BE49-F238E27FC236}">
                <a16:creationId xmlns:a16="http://schemas.microsoft.com/office/drawing/2014/main" xmlns="" id="{529B0892-91C1-4EC1-AF27-94F693C33D59}"/>
              </a:ext>
            </a:extLst>
          </p:cNvPr>
          <p:cNvSpPr txBox="1"/>
          <p:nvPr/>
        </p:nvSpPr>
        <p:spPr>
          <a:xfrm>
            <a:off x="2230438" y="1549400"/>
            <a:ext cx="2562225" cy="706437"/>
          </a:xfrm>
          <a:prstGeom prst="rect">
            <a:avLst/>
          </a:prstGeom>
          <a:noFill/>
        </p:spPr>
        <p:txBody>
          <a:bodyPr>
            <a:spAutoFit/>
          </a:bodyPr>
          <a:lstStyle/>
          <a:p>
            <a:pPr algn="ctr" eaLnBrk="1" fontAlgn="auto" hangingPunct="1">
              <a:lnSpc>
                <a:spcPts val="1640"/>
              </a:lnSpc>
              <a:spcBef>
                <a:spcPts val="0"/>
              </a:spcBef>
              <a:spcAft>
                <a:spcPts val="0"/>
              </a:spcAft>
              <a:defRPr/>
            </a:pPr>
            <a:r>
              <a:rPr lang="sv-SE" sz="1200" b="1" spc="-20" dirty="0" smtClean="0">
                <a:latin typeface="Verdana"/>
              </a:rPr>
              <a:t>Var får tidiga</a:t>
            </a:r>
          </a:p>
          <a:p>
            <a:pPr algn="ctr" eaLnBrk="1" fontAlgn="auto" hangingPunct="1">
              <a:lnSpc>
                <a:spcPts val="1640"/>
              </a:lnSpc>
              <a:spcBef>
                <a:spcPts val="0"/>
              </a:spcBef>
              <a:spcAft>
                <a:spcPts val="0"/>
              </a:spcAft>
              <a:defRPr/>
            </a:pPr>
            <a:r>
              <a:rPr lang="sv-SE" sz="1200" b="1" spc="-20" dirty="0" smtClean="0">
                <a:latin typeface="Verdana"/>
              </a:rPr>
              <a:t>åtgärder störst </a:t>
            </a:r>
          </a:p>
          <a:p>
            <a:pPr algn="ctr" eaLnBrk="1" fontAlgn="auto" hangingPunct="1">
              <a:lnSpc>
                <a:spcPts val="1640"/>
              </a:lnSpc>
              <a:spcBef>
                <a:spcPts val="0"/>
              </a:spcBef>
              <a:spcAft>
                <a:spcPts val="0"/>
              </a:spcAft>
              <a:defRPr/>
            </a:pPr>
            <a:r>
              <a:rPr lang="sv-SE" sz="1200" b="1" spc="-20" dirty="0" smtClean="0">
                <a:latin typeface="Verdana"/>
              </a:rPr>
              <a:t>effekt?</a:t>
            </a:r>
            <a:endParaRPr lang="sv-SE" sz="1200" b="1" spc="-20" dirty="0">
              <a:latin typeface="Verdana"/>
            </a:endParaRPr>
          </a:p>
        </p:txBody>
      </p:sp>
      <p:sp>
        <p:nvSpPr>
          <p:cNvPr id="5" name="TextBox 32">
            <a:extLst>
              <a:ext uri="{FF2B5EF4-FFF2-40B4-BE49-F238E27FC236}">
                <a16:creationId xmlns:a16="http://schemas.microsoft.com/office/drawing/2014/main" xmlns="" id="{CD73A1A7-7E54-4C9F-A4B9-7F20D82A5D73}"/>
              </a:ext>
            </a:extLst>
          </p:cNvPr>
          <p:cNvSpPr txBox="1"/>
          <p:nvPr/>
        </p:nvSpPr>
        <p:spPr>
          <a:xfrm>
            <a:off x="6915150" y="1530350"/>
            <a:ext cx="2560638" cy="666750"/>
          </a:xfrm>
          <a:prstGeom prst="rect">
            <a:avLst/>
          </a:prstGeom>
          <a:noFill/>
        </p:spPr>
        <p:txBody>
          <a:bodyPr>
            <a:spAutoFit/>
          </a:bodyPr>
          <a:lstStyle/>
          <a:p>
            <a:pPr algn="ctr" eaLnBrk="1" fontAlgn="auto" hangingPunct="1">
              <a:lnSpc>
                <a:spcPts val="1640"/>
              </a:lnSpc>
              <a:spcBef>
                <a:spcPts val="0"/>
              </a:spcBef>
              <a:spcAft>
                <a:spcPts val="0"/>
              </a:spcAft>
              <a:defRPr/>
            </a:pPr>
            <a:r>
              <a:rPr lang="sv-SE" sz="1200" b="1" spc="-20" dirty="0" smtClean="0">
                <a:latin typeface="Verdana"/>
              </a:rPr>
              <a:t>Vem kan ha nytta</a:t>
            </a:r>
          </a:p>
          <a:p>
            <a:pPr algn="ctr" eaLnBrk="1" fontAlgn="auto" hangingPunct="1">
              <a:spcBef>
                <a:spcPts val="0"/>
              </a:spcBef>
              <a:spcAft>
                <a:spcPts val="0"/>
              </a:spcAft>
              <a:defRPr/>
            </a:pPr>
            <a:r>
              <a:rPr lang="sv-SE" sz="1200" b="1" spc="-20" dirty="0" smtClean="0">
                <a:latin typeface="Verdana"/>
              </a:rPr>
              <a:t>av den info och de</a:t>
            </a:r>
          </a:p>
          <a:p>
            <a:pPr algn="ctr" eaLnBrk="1" fontAlgn="auto" hangingPunct="1">
              <a:spcBef>
                <a:spcPts val="0"/>
              </a:spcBef>
              <a:spcAft>
                <a:spcPts val="0"/>
              </a:spcAft>
              <a:defRPr/>
            </a:pPr>
            <a:r>
              <a:rPr lang="sv-SE" sz="1200" b="1" spc="-20" dirty="0" smtClean="0">
                <a:latin typeface="Verdana"/>
              </a:rPr>
              <a:t>resurser jag har?</a:t>
            </a:r>
            <a:endParaRPr lang="sv-SE" sz="1200" b="1" spc="-20" dirty="0">
              <a:latin typeface="Verdana"/>
            </a:endParaRPr>
          </a:p>
        </p:txBody>
      </p:sp>
      <p:sp>
        <p:nvSpPr>
          <p:cNvPr id="6" name="TextBox 33">
            <a:extLst>
              <a:ext uri="{FF2B5EF4-FFF2-40B4-BE49-F238E27FC236}">
                <a16:creationId xmlns:a16="http://schemas.microsoft.com/office/drawing/2014/main" xmlns="" id="{D3BBD042-1CE0-4CBD-8BFE-7E35F4AEED71}"/>
              </a:ext>
            </a:extLst>
          </p:cNvPr>
          <p:cNvSpPr txBox="1"/>
          <p:nvPr/>
        </p:nvSpPr>
        <p:spPr>
          <a:xfrm>
            <a:off x="2203450" y="4357687"/>
            <a:ext cx="2560638" cy="912813"/>
          </a:xfrm>
          <a:prstGeom prst="rect">
            <a:avLst/>
          </a:prstGeom>
          <a:noFill/>
        </p:spPr>
        <p:txBody>
          <a:bodyPr>
            <a:spAutoFit/>
          </a:bodyPr>
          <a:lstStyle/>
          <a:p>
            <a:pPr algn="ctr" eaLnBrk="1" fontAlgn="auto" hangingPunct="1">
              <a:lnSpc>
                <a:spcPts val="1640"/>
              </a:lnSpc>
              <a:spcBef>
                <a:spcPts val="0"/>
              </a:spcBef>
              <a:spcAft>
                <a:spcPts val="0"/>
              </a:spcAft>
              <a:defRPr/>
            </a:pPr>
            <a:r>
              <a:rPr lang="sv-SE" sz="1200" b="1" spc="-20" dirty="0" smtClean="0">
                <a:latin typeface="Verdana"/>
              </a:rPr>
              <a:t>Vad har hänt,</a:t>
            </a:r>
          </a:p>
          <a:p>
            <a:pPr algn="ctr" eaLnBrk="1" fontAlgn="auto" hangingPunct="1">
              <a:lnSpc>
                <a:spcPts val="1640"/>
              </a:lnSpc>
              <a:spcBef>
                <a:spcPts val="0"/>
              </a:spcBef>
              <a:spcAft>
                <a:spcPts val="0"/>
              </a:spcAft>
              <a:defRPr/>
            </a:pPr>
            <a:r>
              <a:rPr lang="sv-SE" sz="1200" b="1" spc="-20" dirty="0" smtClean="0">
                <a:latin typeface="Verdana"/>
              </a:rPr>
              <a:t>vilka behov och </a:t>
            </a:r>
            <a:br>
              <a:rPr lang="sv-SE" sz="1200" b="1" spc="-20" dirty="0" smtClean="0">
                <a:latin typeface="Verdana"/>
              </a:rPr>
            </a:br>
            <a:r>
              <a:rPr lang="sv-SE" sz="1200" b="1" spc="-20" dirty="0" smtClean="0">
                <a:latin typeface="Verdana"/>
              </a:rPr>
              <a:t>konsekvenser </a:t>
            </a:r>
            <a:br>
              <a:rPr lang="sv-SE" sz="1200" b="1" spc="-20" dirty="0" smtClean="0">
                <a:latin typeface="Verdana"/>
              </a:rPr>
            </a:br>
            <a:r>
              <a:rPr lang="sv-SE" sz="1200" b="1" spc="-20" dirty="0" smtClean="0">
                <a:latin typeface="Verdana"/>
              </a:rPr>
              <a:t>kan uppstå?</a:t>
            </a:r>
            <a:endParaRPr lang="sv-SE" sz="1200" b="1" spc="-20" dirty="0">
              <a:latin typeface="Verdana"/>
            </a:endParaRPr>
          </a:p>
        </p:txBody>
      </p:sp>
      <p:sp>
        <p:nvSpPr>
          <p:cNvPr id="7" name="TextBox 34">
            <a:extLst>
              <a:ext uri="{FF2B5EF4-FFF2-40B4-BE49-F238E27FC236}">
                <a16:creationId xmlns:a16="http://schemas.microsoft.com/office/drawing/2014/main" xmlns="" id="{6939FE28-9D29-4404-9C4B-AAEA3D8C987B}"/>
              </a:ext>
            </a:extLst>
          </p:cNvPr>
          <p:cNvSpPr txBox="1"/>
          <p:nvPr/>
        </p:nvSpPr>
        <p:spPr>
          <a:xfrm>
            <a:off x="7243763" y="4429125"/>
            <a:ext cx="2560637" cy="708025"/>
          </a:xfrm>
          <a:prstGeom prst="rect">
            <a:avLst/>
          </a:prstGeom>
          <a:noFill/>
        </p:spPr>
        <p:txBody>
          <a:bodyPr>
            <a:spAutoFit/>
          </a:bodyPr>
          <a:lstStyle/>
          <a:p>
            <a:pPr algn="ctr" eaLnBrk="1" fontAlgn="auto" hangingPunct="1">
              <a:lnSpc>
                <a:spcPts val="1640"/>
              </a:lnSpc>
              <a:spcBef>
                <a:spcPts val="0"/>
              </a:spcBef>
              <a:spcAft>
                <a:spcPts val="0"/>
              </a:spcAft>
              <a:defRPr/>
            </a:pPr>
            <a:r>
              <a:rPr lang="sv-SE" sz="1200" b="1" spc="-20" dirty="0" smtClean="0">
                <a:latin typeface="Verdana"/>
              </a:rPr>
              <a:t>Vem kan ha info</a:t>
            </a:r>
          </a:p>
          <a:p>
            <a:pPr algn="ctr" eaLnBrk="1" fontAlgn="auto" hangingPunct="1">
              <a:lnSpc>
                <a:spcPts val="1640"/>
              </a:lnSpc>
              <a:spcBef>
                <a:spcPts val="0"/>
              </a:spcBef>
              <a:spcAft>
                <a:spcPts val="0"/>
              </a:spcAft>
              <a:defRPr/>
            </a:pPr>
            <a:r>
              <a:rPr lang="sv-SE" sz="1200" b="1" spc="-20" dirty="0" smtClean="0">
                <a:latin typeface="Verdana"/>
              </a:rPr>
              <a:t>och resurser som jag</a:t>
            </a:r>
          </a:p>
          <a:p>
            <a:pPr algn="ctr" eaLnBrk="1" fontAlgn="auto" hangingPunct="1">
              <a:lnSpc>
                <a:spcPts val="1640"/>
              </a:lnSpc>
              <a:spcBef>
                <a:spcPts val="0"/>
              </a:spcBef>
              <a:spcAft>
                <a:spcPts val="0"/>
              </a:spcAft>
              <a:defRPr/>
            </a:pPr>
            <a:r>
              <a:rPr lang="sv-SE" sz="1200" b="1" spc="-20" dirty="0" smtClean="0">
                <a:latin typeface="Verdana"/>
              </a:rPr>
              <a:t>kan ha nytta av?</a:t>
            </a:r>
            <a:endParaRPr lang="sv-SE" sz="1200" b="1" spc="-20" dirty="0">
              <a:latin typeface="Verdana"/>
            </a:endParaRPr>
          </a:p>
        </p:txBody>
      </p:sp>
    </p:spTree>
    <p:extLst>
      <p:ext uri="{BB962C8B-B14F-4D97-AF65-F5344CB8AC3E}">
        <p14:creationId xmlns:p14="http://schemas.microsoft.com/office/powerpoint/2010/main" val="3462997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10 Perspektivförståelse.jpg">
            <a:extLst>
              <a:ext uri="{FF2B5EF4-FFF2-40B4-BE49-F238E27FC236}">
                <a16:creationId xmlns:a16="http://schemas.microsoft.com/office/drawing/2014/main" xmlns="" id="{960E8E46-D7C3-407F-8A29-D22501382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6526" y="996116"/>
            <a:ext cx="7646571" cy="529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xmlns="" id="{F32E6D65-CBFE-4B35-90A7-801D91E6F03B}"/>
              </a:ext>
            </a:extLst>
          </p:cNvPr>
          <p:cNvSpPr>
            <a:spLocks noGrp="1"/>
          </p:cNvSpPr>
          <p:nvPr>
            <p:ph type="title"/>
          </p:nvPr>
        </p:nvSpPr>
        <p:spPr/>
        <p:txBody>
          <a:bodyPr/>
          <a:lstStyle/>
          <a:p>
            <a:r>
              <a:rPr lang="sv-SE" dirty="0"/>
              <a:t>Se olika perspektiv</a:t>
            </a:r>
          </a:p>
        </p:txBody>
      </p:sp>
    </p:spTree>
    <p:extLst>
      <p:ext uri="{BB962C8B-B14F-4D97-AF65-F5344CB8AC3E}">
        <p14:creationId xmlns:p14="http://schemas.microsoft.com/office/powerpoint/2010/main" val="1859725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67543" y="1108423"/>
            <a:ext cx="8580582" cy="966397"/>
          </a:xfrm>
        </p:spPr>
        <p:txBody>
          <a:bodyPr/>
          <a:lstStyle/>
          <a:p>
            <a:r>
              <a:rPr lang="sv-SE" dirty="0"/>
              <a:t>Diskutera - helhetssyn</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7" y="2276500"/>
            <a:ext cx="8977343" cy="3791826"/>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r>
              <a:rPr lang="sv-SE" sz="2400" dirty="0">
                <a:solidFill>
                  <a:schemeClr val="bg1"/>
                </a:solidFill>
                <a:latin typeface="+mj-lt"/>
              </a:rPr>
              <a:t>Helhetssyn innebär att ansvariga aktörer utgår från de samlade behoven i samhället snarare än de behov som främst relaterar till den egna organisationens uppdrag. </a:t>
            </a:r>
          </a:p>
          <a:p>
            <a:pPr marL="360000" indent="0" eaLnBrk="1" fontAlgn="auto" hangingPunct="1">
              <a:spcAft>
                <a:spcPts val="0"/>
              </a:spcAft>
              <a:buNone/>
              <a:defRPr/>
            </a:pPr>
            <a:endParaRPr lang="sv-SE" sz="2400" dirty="0">
              <a:solidFill>
                <a:schemeClr val="bg1"/>
              </a:solidFill>
              <a:latin typeface="+mj-lt"/>
            </a:endParaRPr>
          </a:p>
          <a:p>
            <a:pPr marL="360000" indent="0" eaLnBrk="1" fontAlgn="auto" hangingPunct="1">
              <a:spcAft>
                <a:spcPts val="0"/>
              </a:spcAft>
              <a:buNone/>
              <a:defRPr/>
            </a:pPr>
            <a:r>
              <a:rPr lang="sv-SE" sz="2400" dirty="0">
                <a:solidFill>
                  <a:schemeClr val="bg1"/>
                </a:solidFill>
                <a:latin typeface="+mj-lt"/>
              </a:rPr>
              <a:t>Vad kan detta innebära mer konkret </a:t>
            </a:r>
          </a:p>
          <a:p>
            <a:pPr marL="360000" indent="0" eaLnBrk="1" fontAlgn="auto" hangingPunct="1">
              <a:spcAft>
                <a:spcPts val="0"/>
              </a:spcAft>
              <a:buNone/>
              <a:defRPr/>
            </a:pPr>
            <a:r>
              <a:rPr lang="sv-SE" sz="2400" dirty="0" smtClean="0">
                <a:solidFill>
                  <a:schemeClr val="bg1"/>
                </a:solidFill>
                <a:latin typeface="+mj-lt"/>
              </a:rPr>
              <a:t>ur ett </a:t>
            </a:r>
            <a:r>
              <a:rPr lang="sv-SE" sz="2400" dirty="0">
                <a:solidFill>
                  <a:schemeClr val="bg1"/>
                </a:solidFill>
                <a:latin typeface="+mj-lt"/>
              </a:rPr>
              <a:t>kommunikationsperspektiv?</a:t>
            </a:r>
          </a:p>
          <a:p>
            <a:pPr marL="360000" indent="0" eaLnBrk="1" fontAlgn="auto" hangingPunct="1">
              <a:spcAft>
                <a:spcPts val="0"/>
              </a:spcAft>
              <a:buNone/>
              <a:defRPr/>
            </a:pPr>
            <a:endParaRPr lang="sv-SE" sz="20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67543" y="2265119"/>
            <a:ext cx="205845" cy="3803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6">
            <a:extLst>
              <a:ext uri="{FF2B5EF4-FFF2-40B4-BE49-F238E27FC236}">
                <a16:creationId xmlns:a16="http://schemas.microsoft.com/office/drawing/2014/main" xmlns="" id="{4E02A9F1-9AE7-4433-BE7E-0A1B78DBB5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4355" y="4709950"/>
            <a:ext cx="2115460" cy="115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21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xmlns="" id="{918F19F2-D3CB-4F0F-BE14-4B880A6936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346" y="820710"/>
            <a:ext cx="3791525" cy="55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xmlns="" id="{45E2C491-66E4-483A-AFCC-7C1E1C33980D}"/>
              </a:ext>
            </a:extLst>
          </p:cNvPr>
          <p:cNvSpPr>
            <a:spLocks noGrp="1"/>
          </p:cNvSpPr>
          <p:nvPr>
            <p:ph type="title"/>
          </p:nvPr>
        </p:nvSpPr>
        <p:spPr>
          <a:xfrm>
            <a:off x="1762997" y="942168"/>
            <a:ext cx="8580582" cy="966397"/>
          </a:xfrm>
        </p:spPr>
        <p:txBody>
          <a:bodyPr/>
          <a:lstStyle/>
          <a:p>
            <a:r>
              <a:rPr lang="sv-SE" dirty="0"/>
              <a:t>Tillämpa helhetssynen </a:t>
            </a:r>
            <a:br>
              <a:rPr lang="sv-SE" dirty="0"/>
            </a:br>
            <a:r>
              <a:rPr lang="sv-SE" dirty="0"/>
              <a:t>i praktiken</a:t>
            </a:r>
            <a:br>
              <a:rPr lang="sv-SE" dirty="0"/>
            </a:br>
            <a:endParaRPr lang="sv-SE" dirty="0"/>
          </a:p>
        </p:txBody>
      </p:sp>
      <p:sp>
        <p:nvSpPr>
          <p:cNvPr id="48131" name="Content Placeholder 2">
            <a:extLst>
              <a:ext uri="{FF2B5EF4-FFF2-40B4-BE49-F238E27FC236}">
                <a16:creationId xmlns:a16="http://schemas.microsoft.com/office/drawing/2014/main" xmlns="" id="{39D1A13F-2C8A-41D3-8147-84F083D16B74}"/>
              </a:ext>
            </a:extLst>
          </p:cNvPr>
          <p:cNvSpPr>
            <a:spLocks noGrp="1"/>
          </p:cNvSpPr>
          <p:nvPr>
            <p:ph sz="half" idx="1"/>
          </p:nvPr>
        </p:nvSpPr>
        <p:spPr>
          <a:xfrm>
            <a:off x="1783778" y="2109255"/>
            <a:ext cx="3546758" cy="3701573"/>
          </a:xfrm>
          <a:noFill/>
        </p:spPr>
        <p:txBody>
          <a:bodyPr lIns="216000" tIns="216000"/>
          <a:lstStyle/>
          <a:p>
            <a:pPr>
              <a:spcBef>
                <a:spcPts val="1150"/>
              </a:spcBef>
            </a:pPr>
            <a:r>
              <a:rPr lang="sv-SE" altLang="sv-SE" dirty="0">
                <a:ea typeface="Verdana" panose="020B0604030504040204" pitchFamily="34" charset="0"/>
                <a:cs typeface="Verdana" panose="020B0604030504040204" pitchFamily="34" charset="0"/>
              </a:rPr>
              <a:t>Tänk utanför hanteringen av det egna uppdraget. </a:t>
            </a:r>
          </a:p>
          <a:p>
            <a:pPr>
              <a:spcBef>
                <a:spcPts val="1150"/>
              </a:spcBef>
            </a:pPr>
            <a:r>
              <a:rPr lang="sv-SE" altLang="sv-SE" dirty="0">
                <a:ea typeface="Verdana" panose="020B0604030504040204" pitchFamily="34" charset="0"/>
                <a:cs typeface="Verdana" panose="020B0604030504040204" pitchFamily="34" charset="0"/>
              </a:rPr>
              <a:t>Identifiera behov utifrån samhällets skyddsvärden.</a:t>
            </a:r>
          </a:p>
          <a:p>
            <a:pPr>
              <a:spcBef>
                <a:spcPts val="1150"/>
              </a:spcBef>
            </a:pPr>
            <a:r>
              <a:rPr lang="sv-SE" altLang="sv-SE" dirty="0">
                <a:ea typeface="Verdana" panose="020B0604030504040204" pitchFamily="34" charset="0"/>
                <a:cs typeface="Verdana" panose="020B0604030504040204" pitchFamily="34" charset="0"/>
              </a:rPr>
              <a:t>Gör en gemensam prioritering. </a:t>
            </a:r>
          </a:p>
        </p:txBody>
      </p:sp>
    </p:spTree>
    <p:extLst>
      <p:ext uri="{BB962C8B-B14F-4D97-AF65-F5344CB8AC3E}">
        <p14:creationId xmlns:p14="http://schemas.microsoft.com/office/powerpoint/2010/main" val="16715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24D21576-23A6-4557-9349-53EDB5D09184}"/>
              </a:ext>
            </a:extLst>
          </p:cNvPr>
          <p:cNvSpPr>
            <a:spLocks noGrp="1"/>
          </p:cNvSpPr>
          <p:nvPr>
            <p:ph type="title"/>
          </p:nvPr>
        </p:nvSpPr>
        <p:spPr>
          <a:xfrm>
            <a:off x="1309126" y="736370"/>
            <a:ext cx="10517206" cy="516224"/>
          </a:xfrm>
        </p:spPr>
        <p:txBody>
          <a:bodyPr/>
          <a:lstStyle/>
          <a:p>
            <a:r>
              <a:rPr lang="sv-SE" dirty="0"/>
              <a:t>Vägledningens fokus och målgrupper</a:t>
            </a:r>
          </a:p>
        </p:txBody>
      </p:sp>
      <p:sp>
        <p:nvSpPr>
          <p:cNvPr id="6" name="Rectangle: Rounded Corners 5">
            <a:extLst>
              <a:ext uri="{FF2B5EF4-FFF2-40B4-BE49-F238E27FC236}">
                <a16:creationId xmlns:a16="http://schemas.microsoft.com/office/drawing/2014/main" xmlns="" id="{FD371DF0-3CF2-43A2-962E-587EDEEDBD55}"/>
              </a:ext>
            </a:extLst>
          </p:cNvPr>
          <p:cNvSpPr/>
          <p:nvPr/>
        </p:nvSpPr>
        <p:spPr>
          <a:xfrm>
            <a:off x="1397091" y="1876339"/>
            <a:ext cx="4274203" cy="3994484"/>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r>
              <a:rPr lang="sv-SE" sz="1600" b="1" dirty="0" smtClean="0">
                <a:solidFill>
                  <a:schemeClr val="bg1"/>
                </a:solidFill>
                <a:latin typeface="+mj-lt"/>
              </a:rPr>
              <a:t/>
            </a:r>
            <a:br>
              <a:rPr lang="sv-SE" sz="1600" b="1" dirty="0" smtClean="0">
                <a:solidFill>
                  <a:schemeClr val="bg1"/>
                </a:solidFill>
                <a:latin typeface="+mj-lt"/>
              </a:rPr>
            </a:br>
            <a:r>
              <a:rPr lang="sv-SE" sz="2400" b="1" dirty="0" smtClean="0">
                <a:solidFill>
                  <a:schemeClr val="bg1"/>
                </a:solidFill>
                <a:latin typeface="+mj-lt"/>
              </a:rPr>
              <a:t>Fokus</a:t>
            </a:r>
            <a:r>
              <a:rPr lang="sv-SE" sz="2400" b="1" dirty="0">
                <a:solidFill>
                  <a:schemeClr val="bg1"/>
                </a:solidFill>
                <a:latin typeface="+mj-lt"/>
              </a:rPr>
              <a:t>:</a:t>
            </a:r>
          </a:p>
          <a:p>
            <a:pPr marL="360000"/>
            <a:endParaRPr lang="sv-SE" sz="1600" dirty="0">
              <a:solidFill>
                <a:schemeClr val="bg1"/>
              </a:solidFill>
            </a:endParaRPr>
          </a:p>
          <a:p>
            <a:pPr marL="360000"/>
            <a:r>
              <a:rPr lang="sv-SE" sz="1600" dirty="0">
                <a:solidFill>
                  <a:schemeClr val="bg1"/>
                </a:solidFill>
              </a:rPr>
              <a:t>Förhållningssätt och arbetssätt ska leda till att kriskommunikationsarbetet ska:</a:t>
            </a:r>
          </a:p>
          <a:p>
            <a:pPr marL="360000"/>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Bli en integrerad del i hanteringens alla steg</a:t>
            </a:r>
          </a:p>
          <a:p>
            <a:pPr marL="360000" indent="-285750">
              <a:buFont typeface="Arial" panose="020B0604020202020204" pitchFamily="34" charset="0"/>
              <a:buChar char="•"/>
            </a:pP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Bedrivas mot hanteringens aktörsgemensamma mål, genom kommunikationssamordning</a:t>
            </a:r>
          </a:p>
        </p:txBody>
      </p:sp>
      <p:sp>
        <p:nvSpPr>
          <p:cNvPr id="7" name="Rectangle: Rounded Corners 6">
            <a:extLst>
              <a:ext uri="{FF2B5EF4-FFF2-40B4-BE49-F238E27FC236}">
                <a16:creationId xmlns:a16="http://schemas.microsoft.com/office/drawing/2014/main" xmlns="" id="{00795E31-CC18-4C52-933F-D2FFDB31568F}"/>
              </a:ext>
            </a:extLst>
          </p:cNvPr>
          <p:cNvSpPr/>
          <p:nvPr/>
        </p:nvSpPr>
        <p:spPr>
          <a:xfrm>
            <a:off x="6119263" y="1876339"/>
            <a:ext cx="4274204" cy="3994485"/>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endParaRPr lang="sv-SE" sz="1600" dirty="0">
              <a:solidFill>
                <a:schemeClr val="bg1"/>
              </a:solidFill>
            </a:endParaRPr>
          </a:p>
          <a:p>
            <a:pPr marL="360000"/>
            <a:r>
              <a:rPr lang="sv-SE" sz="2400" b="1" dirty="0">
                <a:solidFill>
                  <a:schemeClr val="bg1"/>
                </a:solidFill>
                <a:latin typeface="+mj-lt"/>
              </a:rPr>
              <a:t>Målgrupper:</a:t>
            </a:r>
          </a:p>
          <a:p>
            <a:pPr marL="531450" lvl="1"/>
            <a:endParaRPr lang="sv-SE" sz="1600" dirty="0" smtClean="0">
              <a:solidFill>
                <a:schemeClr val="bg1"/>
              </a:solidFill>
            </a:endParaRPr>
          </a:p>
          <a:p>
            <a:pPr marL="531450" lvl="1"/>
            <a:r>
              <a:rPr lang="sv-SE" sz="1600" dirty="0" smtClean="0">
                <a:solidFill>
                  <a:schemeClr val="bg1"/>
                </a:solidFill>
              </a:rPr>
              <a:t>Roller och funktioner i offentliga</a:t>
            </a:r>
            <a:r>
              <a:rPr lang="sv-SE" sz="1600" dirty="0">
                <a:solidFill>
                  <a:schemeClr val="bg1"/>
                </a:solidFill>
              </a:rPr>
              <a:t>, privata och ideella </a:t>
            </a:r>
            <a:r>
              <a:rPr lang="sv-SE" sz="1600" dirty="0" smtClean="0">
                <a:solidFill>
                  <a:schemeClr val="bg1"/>
                </a:solidFill>
              </a:rPr>
              <a:t>organisationer: </a:t>
            </a:r>
            <a:endParaRPr lang="sv-SE" sz="1600" dirty="0">
              <a:solidFill>
                <a:schemeClr val="bg1"/>
              </a:solidFill>
            </a:endParaRPr>
          </a:p>
          <a:p>
            <a:pPr marL="531450" lvl="1"/>
            <a:endParaRPr lang="sv-SE" sz="1600" dirty="0" smtClean="0">
              <a:solidFill>
                <a:schemeClr val="bg1"/>
              </a:solidFill>
            </a:endParaRPr>
          </a:p>
          <a:p>
            <a:pPr marL="817200" lvl="1" indent="-285750">
              <a:buFont typeface="Arial" panose="020B0604020202020204" pitchFamily="34" charset="0"/>
              <a:buChar char="•"/>
            </a:pPr>
            <a:r>
              <a:rPr lang="sv-SE" sz="1600" dirty="0" smtClean="0">
                <a:solidFill>
                  <a:schemeClr val="bg1"/>
                </a:solidFill>
              </a:rPr>
              <a:t>Beslutsfattare</a:t>
            </a: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Kommunikatörer</a:t>
            </a:r>
          </a:p>
          <a:p>
            <a:pPr marL="817200" lvl="1" indent="-285750">
              <a:buFont typeface="Arial" panose="020B0604020202020204" pitchFamily="34" charset="0"/>
              <a:buChar char="•"/>
            </a:pPr>
            <a:r>
              <a:rPr lang="sv-SE" sz="1600" dirty="0">
                <a:solidFill>
                  <a:schemeClr val="bg1"/>
                </a:solidFill>
              </a:rPr>
              <a:t>De som bedriver analysarbete</a:t>
            </a:r>
          </a:p>
          <a:p>
            <a:pPr marL="817200" lvl="1" indent="-285750">
              <a:buFont typeface="Arial" panose="020B0604020202020204" pitchFamily="34" charset="0"/>
              <a:buChar char="•"/>
            </a:pPr>
            <a:r>
              <a:rPr lang="sv-SE" sz="1600" dirty="0">
                <a:solidFill>
                  <a:schemeClr val="bg1"/>
                </a:solidFill>
              </a:rPr>
              <a:t>De som leder samverkansmöten och arbetsgrupper</a:t>
            </a:r>
          </a:p>
          <a:p>
            <a:pPr marL="817200" lvl="1" indent="-285750">
              <a:buFont typeface="Arial" panose="020B0604020202020204" pitchFamily="34" charset="0"/>
              <a:buChar char="•"/>
            </a:pPr>
            <a:r>
              <a:rPr lang="sv-SE" sz="1600" dirty="0">
                <a:solidFill>
                  <a:schemeClr val="bg1"/>
                </a:solidFill>
              </a:rPr>
              <a:t>Förmågebyggare</a:t>
            </a:r>
          </a:p>
          <a:p>
            <a:pPr marL="360000" indent="-285750">
              <a:buFont typeface="Arial" panose="020B0604020202020204" pitchFamily="34" charset="0"/>
              <a:buChar char="•"/>
            </a:pPr>
            <a:endParaRPr lang="sv-SE" sz="1600" dirty="0">
              <a:solidFill>
                <a:schemeClr val="bg1"/>
              </a:solidFill>
            </a:endParaRPr>
          </a:p>
          <a:p>
            <a:pPr marL="360000" indent="-285750">
              <a:buFont typeface="Arial" panose="020B0604020202020204" pitchFamily="34" charset="0"/>
              <a:buChar char="•"/>
            </a:pPr>
            <a:endParaRPr lang="sv-SE" sz="1600" dirty="0">
              <a:solidFill>
                <a:schemeClr val="bg1"/>
              </a:solidFill>
            </a:endParaRPr>
          </a:p>
        </p:txBody>
      </p:sp>
    </p:spTree>
    <p:extLst>
      <p:ext uri="{BB962C8B-B14F-4D97-AF65-F5344CB8AC3E}">
        <p14:creationId xmlns:p14="http://schemas.microsoft.com/office/powerpoint/2010/main" val="33505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13 Beslutsfattande.jpg">
            <a:extLst>
              <a:ext uri="{FF2B5EF4-FFF2-40B4-BE49-F238E27FC236}">
                <a16:creationId xmlns:a16="http://schemas.microsoft.com/office/drawing/2014/main" xmlns="" id="{86D1EF07-2B61-4955-A577-9506CD5D79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9150" y="1142072"/>
            <a:ext cx="7579299" cy="524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a:extLst>
              <a:ext uri="{FF2B5EF4-FFF2-40B4-BE49-F238E27FC236}">
                <a16:creationId xmlns:a16="http://schemas.microsoft.com/office/drawing/2014/main" xmlns="" id="{D10EEE32-B0B9-4BDD-A7BE-A982E09810C1}"/>
              </a:ext>
            </a:extLst>
          </p:cNvPr>
          <p:cNvSpPr>
            <a:spLocks noGrp="1"/>
          </p:cNvSpPr>
          <p:nvPr>
            <p:ph type="title"/>
          </p:nvPr>
        </p:nvSpPr>
        <p:spPr>
          <a:xfrm>
            <a:off x="986778" y="625848"/>
            <a:ext cx="10517206" cy="516224"/>
          </a:xfrm>
        </p:spPr>
        <p:txBody>
          <a:bodyPr/>
          <a:lstStyle/>
          <a:p>
            <a:r>
              <a:rPr lang="sv-SE" dirty="0"/>
              <a:t>Fatta beslut enligt en medveten process</a:t>
            </a:r>
          </a:p>
        </p:txBody>
      </p:sp>
    </p:spTree>
    <p:extLst>
      <p:ext uri="{BB962C8B-B14F-4D97-AF65-F5344CB8AC3E}">
        <p14:creationId xmlns:p14="http://schemas.microsoft.com/office/powerpoint/2010/main" val="66286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9E8F01E-DA45-4B05-B770-C3FBBC77F83C}"/>
              </a:ext>
            </a:extLst>
          </p:cNvPr>
          <p:cNvSpPr>
            <a:spLocks noGrp="1"/>
          </p:cNvSpPr>
          <p:nvPr>
            <p:ph type="title"/>
          </p:nvPr>
        </p:nvSpPr>
        <p:spPr>
          <a:xfrm>
            <a:off x="1773388" y="1260823"/>
            <a:ext cx="8580582" cy="966397"/>
          </a:xfrm>
        </p:spPr>
        <p:txBody>
          <a:bodyPr/>
          <a:lstStyle/>
          <a:p>
            <a:r>
              <a:rPr lang="sv-SE" dirty="0"/>
              <a:t>Kopplingen till civilt försvar och höjd beredskap</a:t>
            </a:r>
          </a:p>
        </p:txBody>
      </p:sp>
      <p:sp>
        <p:nvSpPr>
          <p:cNvPr id="5" name="Platshållare för innehåll 4">
            <a:extLst>
              <a:ext uri="{FF2B5EF4-FFF2-40B4-BE49-F238E27FC236}">
                <a16:creationId xmlns:a16="http://schemas.microsoft.com/office/drawing/2014/main" xmlns="" id="{94469419-AEC5-418B-B6DB-A6D02E6A97F8}"/>
              </a:ext>
            </a:extLst>
          </p:cNvPr>
          <p:cNvSpPr>
            <a:spLocks noGrp="1"/>
          </p:cNvSpPr>
          <p:nvPr>
            <p:ph idx="1"/>
          </p:nvPr>
        </p:nvSpPr>
        <p:spPr>
          <a:xfrm>
            <a:off x="1773388" y="2670984"/>
            <a:ext cx="8580582" cy="2194587"/>
          </a:xfrm>
        </p:spPr>
        <p:txBody>
          <a:bodyPr/>
          <a:lstStyle/>
          <a:p>
            <a:pPr>
              <a:defRPr/>
            </a:pPr>
            <a:r>
              <a:rPr lang="sv-SE" sz="2000" dirty="0"/>
              <a:t>Gemensamma grunder baseras på nuvarande lagstiftning. </a:t>
            </a:r>
          </a:p>
          <a:p>
            <a:pPr>
              <a:defRPr/>
            </a:pPr>
            <a:r>
              <a:rPr lang="sv-SE" sz="2000" dirty="0"/>
              <a:t>Förmågan att hantera samhällsstörningar i fred ger grundläggande förmåga att hantera samhällsstörningar vid krigsfara och krig. </a:t>
            </a:r>
          </a:p>
          <a:p>
            <a:pPr>
              <a:defRPr/>
            </a:pPr>
            <a:r>
              <a:rPr lang="sv-SE" sz="2000" dirty="0"/>
              <a:t>Gemensamma grunder för samverkan och ledning utgör grunden vid alla typer av samhällsstörningar, även vid höjd beredskap.</a:t>
            </a:r>
          </a:p>
        </p:txBody>
      </p:sp>
    </p:spTree>
    <p:extLst>
      <p:ext uri="{BB962C8B-B14F-4D97-AF65-F5344CB8AC3E}">
        <p14:creationId xmlns:p14="http://schemas.microsoft.com/office/powerpoint/2010/main" val="4101018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774800" y="1597897"/>
            <a:ext cx="8582400" cy="1273968"/>
          </a:xfrm>
        </p:spPr>
        <p:txBody>
          <a:bodyPr/>
          <a:lstStyle/>
          <a:p>
            <a:r>
              <a:rPr lang="sv-SE" dirty="0"/>
              <a:t>Sätt att göra</a:t>
            </a:r>
            <a:br>
              <a:rPr lang="sv-SE" dirty="0"/>
            </a:br>
            <a:endParaRPr lang="sv-SE" dirty="0"/>
          </a:p>
        </p:txBody>
      </p:sp>
      <p:sp>
        <p:nvSpPr>
          <p:cNvPr id="2" name="Platshållare för text 1">
            <a:extLst>
              <a:ext uri="{FF2B5EF4-FFF2-40B4-BE49-F238E27FC236}">
                <a16:creationId xmlns:a16="http://schemas.microsoft.com/office/drawing/2014/main" xmlns="" id="{DD445BCE-E279-401F-83B8-172F9D75A761}"/>
              </a:ext>
            </a:extLst>
          </p:cNvPr>
          <p:cNvSpPr>
            <a:spLocks noGrp="1"/>
          </p:cNvSpPr>
          <p:nvPr>
            <p:ph type="body" idx="1"/>
          </p:nvPr>
        </p:nvSpPr>
        <p:spPr>
          <a:xfrm>
            <a:off x="1774800" y="2871865"/>
            <a:ext cx="8582400" cy="633743"/>
          </a:xfrm>
        </p:spPr>
        <p:txBody>
          <a:bodyPr/>
          <a:lstStyle/>
          <a:p>
            <a:r>
              <a:rPr lang="sv-SE" dirty="0"/>
              <a:t>Gemensamma grunder för samverkan och ledning vid samhällsstörningar</a:t>
            </a:r>
          </a:p>
        </p:txBody>
      </p:sp>
    </p:spTree>
    <p:extLst>
      <p:ext uri="{BB962C8B-B14F-4D97-AF65-F5344CB8AC3E}">
        <p14:creationId xmlns:p14="http://schemas.microsoft.com/office/powerpoint/2010/main" val="3683538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1017D662-29D9-48EF-890C-5AB3035BB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09" y="1235626"/>
            <a:ext cx="10026781" cy="3948045"/>
          </a:xfrm>
          <a:prstGeom prst="rect">
            <a:avLst/>
          </a:prstGeom>
        </p:spPr>
      </p:pic>
      <p:sp>
        <p:nvSpPr>
          <p:cNvPr id="2" name="Rubrik 1">
            <a:extLst>
              <a:ext uri="{FF2B5EF4-FFF2-40B4-BE49-F238E27FC236}">
                <a16:creationId xmlns:a16="http://schemas.microsoft.com/office/drawing/2014/main" xmlns="" id="{EDE44662-346F-4AB6-9D1E-796B2B82E0FA}"/>
              </a:ext>
            </a:extLst>
          </p:cNvPr>
          <p:cNvSpPr>
            <a:spLocks noGrp="1"/>
          </p:cNvSpPr>
          <p:nvPr>
            <p:ph type="title"/>
          </p:nvPr>
        </p:nvSpPr>
        <p:spPr>
          <a:xfrm>
            <a:off x="2270693" y="434926"/>
            <a:ext cx="8580582" cy="673498"/>
          </a:xfrm>
        </p:spPr>
        <p:txBody>
          <a:bodyPr/>
          <a:lstStyle/>
          <a:p>
            <a:r>
              <a:rPr lang="sv-SE" dirty="0"/>
              <a:t>Samma arbetssätt oavsett händelse</a:t>
            </a:r>
          </a:p>
        </p:txBody>
      </p:sp>
      <p:sp>
        <p:nvSpPr>
          <p:cNvPr id="4" name="Rectangle 2">
            <a:extLst>
              <a:ext uri="{FF2B5EF4-FFF2-40B4-BE49-F238E27FC236}">
                <a16:creationId xmlns:a16="http://schemas.microsoft.com/office/drawing/2014/main" xmlns="" id="{B0D9C608-17C6-485A-BB26-83DD4FEB6A8B}"/>
              </a:ext>
            </a:extLst>
          </p:cNvPr>
          <p:cNvSpPr/>
          <p:nvPr/>
        </p:nvSpPr>
        <p:spPr>
          <a:xfrm>
            <a:off x="676275" y="5341886"/>
            <a:ext cx="10306050" cy="954107"/>
          </a:xfrm>
          <a:prstGeom prst="rect">
            <a:avLst/>
          </a:prstGeom>
        </p:spPr>
        <p:txBody>
          <a:bodyPr wrap="square">
            <a:spAutoFit/>
          </a:bodyPr>
          <a:lstStyle/>
          <a:p>
            <a:pPr algn="ctr"/>
            <a:r>
              <a:rPr lang="sv-SE" sz="1400" dirty="0">
                <a:solidFill>
                  <a:srgbClr val="000000"/>
                </a:solidFill>
              </a:rPr>
              <a:t>Enligt </a:t>
            </a:r>
            <a:r>
              <a:rPr lang="sv-SE" sz="1400" i="1" dirty="0">
                <a:solidFill>
                  <a:srgbClr val="000000"/>
                </a:solidFill>
              </a:rPr>
              <a:t>Gemensamma grunder för samverkan och ledning vid samhällsstörningar (MSB, 2017) </a:t>
            </a:r>
            <a:r>
              <a:rPr lang="sv-SE" sz="1400" dirty="0">
                <a:solidFill>
                  <a:srgbClr val="000000"/>
                </a:solidFill>
              </a:rPr>
              <a:t>är samhälls-störningar ”de företeelser och händelser som hotar eller ger skadeverkningar på det som ska skyddas i samhället”. I praktiken kan det handla om allt ifrån en begränsad händelse som hotar en enskild individs liv eller hälsa, till en händelse som får omfattande konsekvenser på nationell eller internationell nivå.</a:t>
            </a:r>
            <a:endParaRPr lang="sv-SE" sz="1400" dirty="0"/>
          </a:p>
        </p:txBody>
      </p:sp>
    </p:spTree>
    <p:extLst>
      <p:ext uri="{BB962C8B-B14F-4D97-AF65-F5344CB8AC3E}">
        <p14:creationId xmlns:p14="http://schemas.microsoft.com/office/powerpoint/2010/main" val="2891432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2">
            <a:extLst>
              <a:ext uri="{FF2B5EF4-FFF2-40B4-BE49-F238E27FC236}">
                <a16:creationId xmlns:a16="http://schemas.microsoft.com/office/drawing/2014/main" xmlns="" id="{3850EF6B-8C37-46D4-A5E6-8F9ADD4C49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4914" y="905996"/>
            <a:ext cx="78057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xmlns="" id="{B032C613-D34E-4390-AC13-99A0C429CF8E}"/>
              </a:ext>
            </a:extLst>
          </p:cNvPr>
          <p:cNvSpPr>
            <a:spLocks noGrp="1"/>
          </p:cNvSpPr>
          <p:nvPr>
            <p:ph type="title"/>
          </p:nvPr>
        </p:nvSpPr>
        <p:spPr>
          <a:xfrm>
            <a:off x="1194942" y="647884"/>
            <a:ext cx="10517206" cy="516224"/>
          </a:xfrm>
        </p:spPr>
        <p:txBody>
          <a:bodyPr/>
          <a:lstStyle/>
          <a:p>
            <a:r>
              <a:rPr lang="sv-SE" dirty="0"/>
              <a:t>Aktörsgemensamma former</a:t>
            </a:r>
          </a:p>
        </p:txBody>
      </p:sp>
    </p:spTree>
    <p:extLst>
      <p:ext uri="{BB962C8B-B14F-4D97-AF65-F5344CB8AC3E}">
        <p14:creationId xmlns:p14="http://schemas.microsoft.com/office/powerpoint/2010/main" val="3216374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93959B6-FBF4-4249-994D-1C2C7323CECA}"/>
              </a:ext>
            </a:extLst>
          </p:cNvPr>
          <p:cNvSpPr>
            <a:spLocks noGrp="1"/>
          </p:cNvSpPr>
          <p:nvPr>
            <p:ph type="title"/>
          </p:nvPr>
        </p:nvSpPr>
        <p:spPr>
          <a:xfrm>
            <a:off x="805675" y="521623"/>
            <a:ext cx="10517206" cy="516224"/>
          </a:xfrm>
        </p:spPr>
        <p:txBody>
          <a:bodyPr/>
          <a:lstStyle/>
          <a:p>
            <a:r>
              <a:rPr lang="sv-SE" dirty="0"/>
              <a:t>Aktörsgemensamma former</a:t>
            </a:r>
          </a:p>
        </p:txBody>
      </p:sp>
      <p:pic>
        <p:nvPicPr>
          <p:cNvPr id="3" name="Bildobjekt 2">
            <a:extLst>
              <a:ext uri="{FF2B5EF4-FFF2-40B4-BE49-F238E27FC236}">
                <a16:creationId xmlns:a16="http://schemas.microsoft.com/office/drawing/2014/main" xmlns="" id="{2BABA20D-05F2-4BB4-A0FF-2A6DA02F6B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4200" y="1970469"/>
            <a:ext cx="2280928" cy="1328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Bildobjekt 5">
            <a:extLst>
              <a:ext uri="{FF2B5EF4-FFF2-40B4-BE49-F238E27FC236}">
                <a16:creationId xmlns:a16="http://schemas.microsoft.com/office/drawing/2014/main" xmlns="" id="{DF66AB03-17BA-4CF8-9621-FD60E2E6549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2871" y="1504477"/>
            <a:ext cx="1549400" cy="170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ruta 7">
            <a:extLst>
              <a:ext uri="{FF2B5EF4-FFF2-40B4-BE49-F238E27FC236}">
                <a16:creationId xmlns:a16="http://schemas.microsoft.com/office/drawing/2014/main" xmlns="" id="{FAD40A93-9B74-40D4-820A-3F3A137B6C31}"/>
              </a:ext>
            </a:extLst>
          </p:cNvPr>
          <p:cNvSpPr txBox="1">
            <a:spLocks noChangeArrowheads="1"/>
          </p:cNvSpPr>
          <p:nvPr/>
        </p:nvSpPr>
        <p:spPr bwMode="auto">
          <a:xfrm>
            <a:off x="5315157" y="3576176"/>
            <a:ext cx="21467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FontTx/>
              <a:buNone/>
            </a:pPr>
            <a:r>
              <a:rPr lang="sv-SE" altLang="sv-SE" sz="1200" b="1" dirty="0">
                <a:latin typeface="+mn-lt"/>
              </a:rPr>
              <a:t>Inriktnings- och </a:t>
            </a:r>
          </a:p>
          <a:p>
            <a:pPr algn="ctr" eaLnBrk="1" hangingPunct="1">
              <a:spcBef>
                <a:spcPct val="0"/>
              </a:spcBef>
              <a:buFontTx/>
              <a:buNone/>
            </a:pPr>
            <a:r>
              <a:rPr lang="sv-SE" altLang="sv-SE" sz="1200" b="1" dirty="0">
                <a:latin typeface="+mn-lt"/>
              </a:rPr>
              <a:t>samordningsfunktion (ISF)</a:t>
            </a:r>
          </a:p>
        </p:txBody>
      </p:sp>
      <p:sp>
        <p:nvSpPr>
          <p:cNvPr id="6" name="textruta 7">
            <a:extLst>
              <a:ext uri="{FF2B5EF4-FFF2-40B4-BE49-F238E27FC236}">
                <a16:creationId xmlns:a16="http://schemas.microsoft.com/office/drawing/2014/main" xmlns="" id="{BF2C0AF2-8D5B-42C6-AD27-7446AC82B899}"/>
              </a:ext>
            </a:extLst>
          </p:cNvPr>
          <p:cNvSpPr txBox="1">
            <a:spLocks noChangeArrowheads="1"/>
          </p:cNvSpPr>
          <p:nvPr/>
        </p:nvSpPr>
        <p:spPr bwMode="auto">
          <a:xfrm>
            <a:off x="8943753" y="3594256"/>
            <a:ext cx="80182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FontTx/>
              <a:buNone/>
            </a:pPr>
            <a:r>
              <a:rPr lang="sv-SE" altLang="sv-SE" sz="1200" b="1" dirty="0">
                <a:latin typeface="+mn-lt"/>
              </a:rPr>
              <a:t>ISF-stöd</a:t>
            </a:r>
          </a:p>
        </p:txBody>
      </p:sp>
      <p:sp>
        <p:nvSpPr>
          <p:cNvPr id="7" name="textruta 7">
            <a:extLst>
              <a:ext uri="{FF2B5EF4-FFF2-40B4-BE49-F238E27FC236}">
                <a16:creationId xmlns:a16="http://schemas.microsoft.com/office/drawing/2014/main" xmlns="" id="{190BE064-50DC-4756-BFC6-25E7EE7C8F26}"/>
              </a:ext>
            </a:extLst>
          </p:cNvPr>
          <p:cNvSpPr txBox="1">
            <a:spLocks noChangeArrowheads="1"/>
          </p:cNvSpPr>
          <p:nvPr/>
        </p:nvSpPr>
        <p:spPr bwMode="auto">
          <a:xfrm>
            <a:off x="2184033" y="3529339"/>
            <a:ext cx="21002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FontTx/>
              <a:buNone/>
            </a:pPr>
            <a:r>
              <a:rPr lang="sv-SE" altLang="sv-SE" sz="1200" b="1" dirty="0">
                <a:latin typeface="+mn-lt"/>
              </a:rPr>
              <a:t>Inriktnings- och </a:t>
            </a:r>
            <a:br>
              <a:rPr lang="sv-SE" altLang="sv-SE" sz="1200" b="1" dirty="0">
                <a:latin typeface="+mn-lt"/>
              </a:rPr>
            </a:br>
            <a:r>
              <a:rPr lang="sv-SE" altLang="sv-SE" sz="1200" b="1" dirty="0">
                <a:latin typeface="+mn-lt"/>
              </a:rPr>
              <a:t>samordningskontakt (ISK)</a:t>
            </a:r>
          </a:p>
        </p:txBody>
      </p:sp>
      <p:pic>
        <p:nvPicPr>
          <p:cNvPr id="8" name="Bildobjekt 1">
            <a:extLst>
              <a:ext uri="{FF2B5EF4-FFF2-40B4-BE49-F238E27FC236}">
                <a16:creationId xmlns:a16="http://schemas.microsoft.com/office/drawing/2014/main" xmlns="" id="{C3A1F808-B1EC-40BE-BAF1-17B3698DFB1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0406" y="1861674"/>
            <a:ext cx="2682436" cy="144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E5ADB146-E6E9-44AF-AADC-6F916165377C}"/>
              </a:ext>
            </a:extLst>
          </p:cNvPr>
          <p:cNvSpPr txBox="1">
            <a:spLocks/>
          </p:cNvSpPr>
          <p:nvPr/>
        </p:nvSpPr>
        <p:spPr>
          <a:xfrm>
            <a:off x="1986385" y="4200676"/>
            <a:ext cx="2495550" cy="2112715"/>
          </a:xfrm>
          <a:prstGeom prst="rect">
            <a:avLst/>
          </a:prstGeom>
          <a:solidFill>
            <a:srgbClr val="822757"/>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a:endParaRPr lang="sv-SE" altLang="sv-SE" sz="500" dirty="0" smtClean="0">
              <a:solidFill>
                <a:schemeClr val="bg1"/>
              </a:solidFill>
            </a:endParaRPr>
          </a:p>
          <a:p>
            <a:pPr marL="302850" indent="-171450"/>
            <a:r>
              <a:rPr lang="sv-SE" altLang="sv-SE" sz="1100" dirty="0" smtClean="0">
                <a:solidFill>
                  <a:schemeClr val="bg1"/>
                </a:solidFill>
              </a:rPr>
              <a:t>  Dygnet </a:t>
            </a:r>
            <a:r>
              <a:rPr lang="sv-SE" altLang="sv-SE" sz="1100" dirty="0">
                <a:solidFill>
                  <a:schemeClr val="bg1"/>
                </a:solidFill>
              </a:rPr>
              <a:t>runt</a:t>
            </a:r>
          </a:p>
          <a:p>
            <a:pPr marL="360000"/>
            <a:r>
              <a:rPr lang="sv-SE" altLang="sv-SE" sz="1100" dirty="0">
                <a:solidFill>
                  <a:schemeClr val="bg1"/>
                </a:solidFill>
              </a:rPr>
              <a:t>Ser till att rätt mottagare nås</a:t>
            </a:r>
          </a:p>
          <a:p>
            <a:pPr marL="360000"/>
            <a:r>
              <a:rPr lang="sv-SE" altLang="sv-SE" sz="1100" dirty="0">
                <a:solidFill>
                  <a:schemeClr val="bg1"/>
                </a:solidFill>
              </a:rPr>
              <a:t>Kan initiera ISF</a:t>
            </a:r>
          </a:p>
          <a:p>
            <a:pPr marL="360000"/>
            <a:r>
              <a:rPr lang="sv-SE" altLang="sv-SE" sz="1100" dirty="0">
                <a:solidFill>
                  <a:schemeClr val="bg1"/>
                </a:solidFill>
              </a:rPr>
              <a:t>Tjänsteman i beredskap, vakthavande befäl,</a:t>
            </a:r>
          </a:p>
          <a:p>
            <a:pPr marL="360000"/>
            <a:r>
              <a:rPr lang="sv-SE" altLang="sv-SE" sz="1100" dirty="0">
                <a:solidFill>
                  <a:schemeClr val="bg1"/>
                </a:solidFill>
              </a:rPr>
              <a:t> Räddningschef i beredskap</a:t>
            </a:r>
          </a:p>
        </p:txBody>
      </p:sp>
      <p:sp>
        <p:nvSpPr>
          <p:cNvPr id="12" name="Content Placeholder 2">
            <a:extLst>
              <a:ext uri="{FF2B5EF4-FFF2-40B4-BE49-F238E27FC236}">
                <a16:creationId xmlns:a16="http://schemas.microsoft.com/office/drawing/2014/main" xmlns="" id="{0B9EA5DE-3E25-4E19-9738-A0391ECD7559}"/>
              </a:ext>
            </a:extLst>
          </p:cNvPr>
          <p:cNvSpPr txBox="1">
            <a:spLocks/>
          </p:cNvSpPr>
          <p:nvPr/>
        </p:nvSpPr>
        <p:spPr>
          <a:xfrm>
            <a:off x="5140753" y="4241479"/>
            <a:ext cx="2495550" cy="2112715"/>
          </a:xfrm>
          <a:prstGeom prst="rect">
            <a:avLst/>
          </a:prstGeom>
          <a:solidFill>
            <a:srgbClr val="822757"/>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ltLang="sv-SE" sz="500" dirty="0">
              <a:solidFill>
                <a:schemeClr val="bg1"/>
              </a:solidFill>
              <a:ea typeface="Verdana" panose="020B0604030504040204" pitchFamily="34" charset="0"/>
              <a:cs typeface="Verdana" panose="020B0604030504040204" pitchFamily="34" charset="0"/>
            </a:endParaRPr>
          </a:p>
          <a:p>
            <a:pPr defTabSz="180000"/>
            <a:r>
              <a:rPr lang="sv-SE" altLang="sv-SE" sz="1100" dirty="0" smtClean="0">
                <a:solidFill>
                  <a:schemeClr val="bg1"/>
                </a:solidFill>
                <a:ea typeface="Verdana" panose="020B0604030504040204" pitchFamily="34" charset="0"/>
                <a:cs typeface="Verdana" panose="020B0604030504040204" pitchFamily="34" charset="0"/>
              </a:rPr>
              <a:t>Överenskommelser om inriktning och samordning</a:t>
            </a:r>
          </a:p>
          <a:p>
            <a:pPr defTabSz="180000"/>
            <a:r>
              <a:rPr lang="sv-SE" altLang="sv-SE" sz="1100" dirty="0" smtClean="0">
                <a:solidFill>
                  <a:schemeClr val="bg1"/>
                </a:solidFill>
                <a:ea typeface="Verdana" panose="020B0604030504040204" pitchFamily="34" charset="0"/>
                <a:cs typeface="Verdana" panose="020B0604030504040204" pitchFamily="34" charset="0"/>
              </a:rPr>
              <a:t>Icke permanent, dynamisk sammansättning</a:t>
            </a:r>
          </a:p>
          <a:p>
            <a:pPr defTabSz="180000"/>
            <a:r>
              <a:rPr lang="sv-SE" altLang="sv-SE" sz="1100" dirty="0" smtClean="0">
                <a:solidFill>
                  <a:schemeClr val="bg1"/>
                </a:solidFill>
                <a:ea typeface="Verdana" panose="020B0604030504040204" pitchFamily="34" charset="0"/>
                <a:cs typeface="Verdana" panose="020B0604030504040204" pitchFamily="34" charset="0"/>
              </a:rPr>
              <a:t>Helhetssyn i fokus</a:t>
            </a:r>
            <a:endParaRPr lang="sv-SE" altLang="sv-SE" sz="1100" dirty="0">
              <a:solidFill>
                <a:schemeClr val="bg1"/>
              </a:solidFill>
              <a:ea typeface="Verdana" panose="020B0604030504040204" pitchFamily="34" charset="0"/>
              <a:cs typeface="Verdana" panose="020B0604030504040204" pitchFamily="34" charset="0"/>
            </a:endParaRPr>
          </a:p>
        </p:txBody>
      </p:sp>
      <p:sp>
        <p:nvSpPr>
          <p:cNvPr id="13" name="Content Placeholder 2">
            <a:extLst>
              <a:ext uri="{FF2B5EF4-FFF2-40B4-BE49-F238E27FC236}">
                <a16:creationId xmlns:a16="http://schemas.microsoft.com/office/drawing/2014/main" xmlns="" id="{0B592A32-2E75-4116-989C-114554A3444E}"/>
              </a:ext>
            </a:extLst>
          </p:cNvPr>
          <p:cNvSpPr txBox="1">
            <a:spLocks/>
          </p:cNvSpPr>
          <p:nvPr/>
        </p:nvSpPr>
        <p:spPr>
          <a:xfrm>
            <a:off x="8181646" y="4200677"/>
            <a:ext cx="2495550" cy="2112715"/>
          </a:xfrm>
          <a:prstGeom prst="rect">
            <a:avLst/>
          </a:prstGeom>
          <a:solidFill>
            <a:srgbClr val="822757"/>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ltLang="sv-SE" sz="500" dirty="0">
              <a:solidFill>
                <a:schemeClr val="bg1"/>
              </a:solidFill>
            </a:endParaRPr>
          </a:p>
          <a:p>
            <a:r>
              <a:rPr lang="sv-SE" altLang="sv-SE" sz="1100" dirty="0">
                <a:solidFill>
                  <a:schemeClr val="bg1"/>
                </a:solidFill>
              </a:rPr>
              <a:t>Analyser och informationsunderlag</a:t>
            </a:r>
          </a:p>
          <a:p>
            <a:r>
              <a:rPr lang="sv-SE" altLang="sv-SE" sz="1100" dirty="0">
                <a:solidFill>
                  <a:schemeClr val="bg1"/>
                </a:solidFill>
              </a:rPr>
              <a:t>Förslag till överenskommelser</a:t>
            </a:r>
          </a:p>
          <a:p>
            <a:r>
              <a:rPr lang="sv-SE" altLang="sv-SE" sz="1100" dirty="0">
                <a:solidFill>
                  <a:schemeClr val="bg1"/>
                </a:solidFill>
              </a:rPr>
              <a:t>Leds av koordinator</a:t>
            </a:r>
          </a:p>
          <a:p>
            <a:r>
              <a:rPr lang="sv-SE" altLang="sv-SE" sz="1100" dirty="0">
                <a:solidFill>
                  <a:schemeClr val="bg1"/>
                </a:solidFill>
              </a:rPr>
              <a:t>Organiseras av geografiskt områdesansvarig</a:t>
            </a:r>
          </a:p>
        </p:txBody>
      </p:sp>
    </p:spTree>
    <p:extLst>
      <p:ext uri="{BB962C8B-B14F-4D97-AF65-F5344CB8AC3E}">
        <p14:creationId xmlns:p14="http://schemas.microsoft.com/office/powerpoint/2010/main" val="22203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2" grpId="0" build="p" animBg="1"/>
      <p:bldP spid="1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9EE1D6BE-7545-4B37-BEC4-C33E39819B28}"/>
              </a:ext>
            </a:extLst>
          </p:cNvPr>
          <p:cNvPicPr>
            <a:picLocks noChangeAspect="1"/>
          </p:cNvPicPr>
          <p:nvPr/>
        </p:nvPicPr>
        <p:blipFill>
          <a:blip r:embed="rId3"/>
          <a:stretch>
            <a:fillRect/>
          </a:stretch>
        </p:blipFill>
        <p:spPr>
          <a:xfrm>
            <a:off x="438150" y="1452562"/>
            <a:ext cx="11315700" cy="3952875"/>
          </a:xfrm>
          <a:prstGeom prst="rect">
            <a:avLst/>
          </a:prstGeom>
        </p:spPr>
      </p:pic>
      <p:sp>
        <p:nvSpPr>
          <p:cNvPr id="5" name="Rubrik 4">
            <a:extLst>
              <a:ext uri="{FF2B5EF4-FFF2-40B4-BE49-F238E27FC236}">
                <a16:creationId xmlns:a16="http://schemas.microsoft.com/office/drawing/2014/main" xmlns="" id="{B759B7E9-D6C3-458E-8E59-855DA72FBEFB}"/>
              </a:ext>
            </a:extLst>
          </p:cNvPr>
          <p:cNvSpPr>
            <a:spLocks noGrp="1"/>
          </p:cNvSpPr>
          <p:nvPr>
            <p:ph type="title"/>
          </p:nvPr>
        </p:nvSpPr>
        <p:spPr/>
        <p:txBody>
          <a:bodyPr>
            <a:normAutofit fontScale="90000"/>
          </a:bodyPr>
          <a:lstStyle/>
          <a:p>
            <a:r>
              <a:rPr lang="sv-SE" sz="2800" dirty="0"/>
              <a:t>Att initiera och aktivera en inriktnings- och samordningsfunktion</a:t>
            </a:r>
            <a:endParaRPr lang="sv-SE" sz="3100" dirty="0"/>
          </a:p>
        </p:txBody>
      </p:sp>
    </p:spTree>
    <p:extLst>
      <p:ext uri="{BB962C8B-B14F-4D97-AF65-F5344CB8AC3E}">
        <p14:creationId xmlns:p14="http://schemas.microsoft.com/office/powerpoint/2010/main" val="741027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xmlns="" id="{5F057264-7E94-4870-AFC4-F5452FA7B45F}"/>
              </a:ext>
            </a:extLst>
          </p:cNvPr>
          <p:cNvSpPr>
            <a:spLocks noGrp="1"/>
          </p:cNvSpPr>
          <p:nvPr>
            <p:ph type="title"/>
          </p:nvPr>
        </p:nvSpPr>
        <p:spPr/>
        <p:txBody>
          <a:bodyPr/>
          <a:lstStyle/>
          <a:p>
            <a:r>
              <a:rPr lang="sv-SE" dirty="0"/>
              <a:t>Vad är skillnaden med integrerad kriskommunikation?</a:t>
            </a:r>
          </a:p>
        </p:txBody>
      </p:sp>
      <p:sp>
        <p:nvSpPr>
          <p:cNvPr id="7" name="Platshållare för innehåll 6">
            <a:extLst>
              <a:ext uri="{FF2B5EF4-FFF2-40B4-BE49-F238E27FC236}">
                <a16:creationId xmlns:a16="http://schemas.microsoft.com/office/drawing/2014/main" xmlns="" id="{2F88DE0F-A7D8-4883-B3B0-006E2BDA975F}"/>
              </a:ext>
            </a:extLst>
          </p:cNvPr>
          <p:cNvSpPr>
            <a:spLocks noGrp="1"/>
          </p:cNvSpPr>
          <p:nvPr>
            <p:ph idx="1"/>
          </p:nvPr>
        </p:nvSpPr>
        <p:spPr>
          <a:xfrm>
            <a:off x="1773388" y="2265119"/>
            <a:ext cx="8580582" cy="2852313"/>
          </a:xfrm>
        </p:spPr>
        <p:txBody>
          <a:bodyPr/>
          <a:lstStyle/>
          <a:p>
            <a:pPr marL="457200" indent="-457200">
              <a:buFont typeface="+mj-lt"/>
              <a:buAutoNum type="arabicPeriod"/>
            </a:pPr>
            <a:r>
              <a:rPr lang="sv-SE" sz="1800" dirty="0"/>
              <a:t>Vi inkluderar systematiskt människors upplevelser, reaktioner, frågeställningar och behov samt mediers rapportering. </a:t>
            </a:r>
          </a:p>
          <a:p>
            <a:pPr marL="457200" indent="-457200">
              <a:buFont typeface="+mj-lt"/>
              <a:buAutoNum type="arabicPeriod"/>
            </a:pPr>
            <a:r>
              <a:rPr lang="sv-SE" sz="1800" dirty="0"/>
              <a:t>Vi utgår från:</a:t>
            </a:r>
          </a:p>
          <a:p>
            <a:pPr lvl="1"/>
            <a:r>
              <a:rPr lang="sv-SE" sz="1800" dirty="0"/>
              <a:t>händelseutvecklingen påverkar människors kommunikationsbehov. </a:t>
            </a:r>
          </a:p>
          <a:p>
            <a:pPr lvl="1"/>
            <a:r>
              <a:rPr lang="sv-SE" sz="1800" dirty="0"/>
              <a:t>samtidigt kan människors och mediers agerande få påverkan på samma händelseutveckling. (positivt och negativt)</a:t>
            </a:r>
          </a:p>
          <a:p>
            <a:pPr marL="457200" indent="-457200">
              <a:buFont typeface="+mj-lt"/>
              <a:buAutoNum type="arabicPeriod"/>
            </a:pPr>
            <a:r>
              <a:rPr lang="sv-SE" sz="1800" dirty="0"/>
              <a:t>Vi motverkar att kommunikation blir ett separat spår (uppgifter för alla roller) </a:t>
            </a:r>
          </a:p>
          <a:p>
            <a:pPr marL="0" indent="0">
              <a:buNone/>
            </a:pPr>
            <a:endParaRPr lang="sv-SE" dirty="0"/>
          </a:p>
        </p:txBody>
      </p:sp>
      <p:sp>
        <p:nvSpPr>
          <p:cNvPr id="4" name="textruta 3">
            <a:extLst>
              <a:ext uri="{FF2B5EF4-FFF2-40B4-BE49-F238E27FC236}">
                <a16:creationId xmlns:a16="http://schemas.microsoft.com/office/drawing/2014/main" xmlns="" id="{BABB78FA-0D30-4744-9E4B-549A39801F4E}"/>
              </a:ext>
            </a:extLst>
          </p:cNvPr>
          <p:cNvSpPr txBox="1"/>
          <p:nvPr/>
        </p:nvSpPr>
        <p:spPr>
          <a:xfrm>
            <a:off x="0" y="4908884"/>
            <a:ext cx="12191999" cy="1292662"/>
          </a:xfrm>
          <a:prstGeom prst="rect">
            <a:avLst/>
          </a:prstGeom>
          <a:solidFill>
            <a:schemeClr val="accent2"/>
          </a:solidFill>
          <a:effectLst/>
        </p:spPr>
        <p:txBody>
          <a:bodyPr wrap="square" rtlCol="0">
            <a:spAutoFit/>
          </a:bodyPr>
          <a:lstStyle/>
          <a:p>
            <a:pPr marL="180000" algn="ctr"/>
            <a:endParaRPr lang="sv-SE" b="1" dirty="0">
              <a:solidFill>
                <a:schemeClr val="bg1"/>
              </a:solidFill>
              <a:latin typeface="+mj-lt"/>
            </a:endParaRPr>
          </a:p>
          <a:p>
            <a:pPr marL="180000" algn="ctr"/>
            <a:r>
              <a:rPr lang="sv-SE" sz="2000" b="1" dirty="0">
                <a:solidFill>
                  <a:schemeClr val="bg1"/>
                </a:solidFill>
                <a:latin typeface="+mj-lt"/>
              </a:rPr>
              <a:t>Effekten blir att vi får en mer komplett bild av vad som ska uppnås </a:t>
            </a:r>
          </a:p>
          <a:p>
            <a:pPr marL="180000" algn="ctr"/>
            <a:r>
              <a:rPr lang="sv-SE" sz="2000" b="1" dirty="0">
                <a:solidFill>
                  <a:schemeClr val="bg1"/>
                </a:solidFill>
                <a:latin typeface="+mj-lt"/>
              </a:rPr>
              <a:t>och bättre styrning av tillgängliga resurser </a:t>
            </a:r>
          </a:p>
          <a:p>
            <a:pPr marL="180000" algn="ctr"/>
            <a:endParaRPr lang="sv-SE" sz="2000" b="1" dirty="0">
              <a:solidFill>
                <a:schemeClr val="bg1"/>
              </a:solidFill>
              <a:latin typeface="+mj-lt"/>
            </a:endParaRPr>
          </a:p>
        </p:txBody>
      </p:sp>
    </p:spTree>
    <p:extLst>
      <p:ext uri="{BB962C8B-B14F-4D97-AF65-F5344CB8AC3E}">
        <p14:creationId xmlns:p14="http://schemas.microsoft.com/office/powerpoint/2010/main" val="2619629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1112545-E748-4608-96FE-ACF9F8592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733" y="630355"/>
            <a:ext cx="7221050" cy="5934457"/>
          </a:xfrm>
          <a:prstGeom prst="rect">
            <a:avLst/>
          </a:prstGeom>
        </p:spPr>
      </p:pic>
      <p:sp>
        <p:nvSpPr>
          <p:cNvPr id="2" name="Rubrik 1">
            <a:extLst>
              <a:ext uri="{FF2B5EF4-FFF2-40B4-BE49-F238E27FC236}">
                <a16:creationId xmlns:a16="http://schemas.microsoft.com/office/drawing/2014/main" xmlns="" id="{D89C82C3-5EFB-41F1-9DCD-E45545B46BEB}"/>
              </a:ext>
            </a:extLst>
          </p:cNvPr>
          <p:cNvSpPr>
            <a:spLocks noGrp="1"/>
          </p:cNvSpPr>
          <p:nvPr>
            <p:ph type="title"/>
          </p:nvPr>
        </p:nvSpPr>
        <p:spPr>
          <a:xfrm>
            <a:off x="550843" y="479892"/>
            <a:ext cx="10517206" cy="1028066"/>
          </a:xfrm>
        </p:spPr>
        <p:txBody>
          <a:bodyPr/>
          <a:lstStyle/>
          <a:p>
            <a:r>
              <a:rPr lang="sv-SE" dirty="0" smtClean="0"/>
              <a:t>En arbetsmetod </a:t>
            </a:r>
            <a:br>
              <a:rPr lang="sv-SE" dirty="0" smtClean="0"/>
            </a:br>
            <a:r>
              <a:rPr lang="sv-SE" dirty="0" smtClean="0"/>
              <a:t>i fyra steg </a:t>
            </a:r>
            <a:br>
              <a:rPr lang="sv-SE" dirty="0" smtClean="0"/>
            </a:br>
            <a:r>
              <a:rPr lang="sv-SE" dirty="0" smtClean="0"/>
              <a:t>- </a:t>
            </a:r>
            <a:r>
              <a:rPr lang="sv-SE" sz="1800" dirty="0" smtClean="0"/>
              <a:t>integrera </a:t>
            </a:r>
            <a:r>
              <a:rPr lang="sv-SE" sz="1800" dirty="0"/>
              <a:t>kriskommunikation </a:t>
            </a:r>
            <a:br>
              <a:rPr lang="sv-SE" sz="1800" dirty="0"/>
            </a:br>
            <a:r>
              <a:rPr lang="sv-SE" sz="1800" dirty="0"/>
              <a:t>i hanteringen</a:t>
            </a:r>
            <a:endParaRPr lang="sv-SE" dirty="0"/>
          </a:p>
        </p:txBody>
      </p:sp>
    </p:spTree>
    <p:extLst>
      <p:ext uri="{BB962C8B-B14F-4D97-AF65-F5344CB8AC3E}">
        <p14:creationId xmlns:p14="http://schemas.microsoft.com/office/powerpoint/2010/main" val="521245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EAEB052B-4618-4D6E-83A6-01E994A32B34}"/>
              </a:ext>
            </a:extLst>
          </p:cNvPr>
          <p:cNvSpPr>
            <a:spLocks noGrp="1"/>
          </p:cNvSpPr>
          <p:nvPr>
            <p:ph type="title"/>
          </p:nvPr>
        </p:nvSpPr>
        <p:spPr>
          <a:xfrm>
            <a:off x="1694646" y="609199"/>
            <a:ext cx="10517206" cy="516224"/>
          </a:xfrm>
        </p:spPr>
        <p:txBody>
          <a:bodyPr/>
          <a:lstStyle/>
          <a:p>
            <a:r>
              <a:rPr lang="sv-SE" dirty="0"/>
              <a:t>Bedöma situationen och prioritera behov</a:t>
            </a:r>
          </a:p>
        </p:txBody>
      </p:sp>
      <p:pic>
        <p:nvPicPr>
          <p:cNvPr id="5" name="Platshållare för innehåll 5" descr="En bild som visar skärmbild&#10;&#10;Automatiskt genererad beskrivning">
            <a:extLst>
              <a:ext uri="{FF2B5EF4-FFF2-40B4-BE49-F238E27FC236}">
                <a16:creationId xmlns:a16="http://schemas.microsoft.com/office/drawing/2014/main" xmlns="" id="{2DC24769-3757-47CE-A9F3-1B25CA45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646" y="1443375"/>
            <a:ext cx="8229600" cy="4405579"/>
          </a:xfrm>
          <a:prstGeom prst="rect">
            <a:avLst/>
          </a:prstGeom>
        </p:spPr>
      </p:pic>
      <p:pic>
        <p:nvPicPr>
          <p:cNvPr id="6" name="Bildobjekt 5">
            <a:extLst>
              <a:ext uri="{FF2B5EF4-FFF2-40B4-BE49-F238E27FC236}">
                <a16:creationId xmlns:a16="http://schemas.microsoft.com/office/drawing/2014/main" xmlns="" id="{AE69E87F-CD67-4DE3-8429-301ADEC99C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16" y="256282"/>
            <a:ext cx="1230630" cy="1222058"/>
          </a:xfrm>
          <a:prstGeom prst="rect">
            <a:avLst/>
          </a:prstGeom>
        </p:spPr>
      </p:pic>
      <p:sp>
        <p:nvSpPr>
          <p:cNvPr id="7" name="Ellips 6">
            <a:extLst>
              <a:ext uri="{FF2B5EF4-FFF2-40B4-BE49-F238E27FC236}">
                <a16:creationId xmlns:a16="http://schemas.microsoft.com/office/drawing/2014/main" xmlns="" id="{3871197E-282F-4197-A477-1ED7F568F92C}"/>
              </a:ext>
            </a:extLst>
          </p:cNvPr>
          <p:cNvSpPr/>
          <p:nvPr/>
        </p:nvSpPr>
        <p:spPr>
          <a:xfrm>
            <a:off x="6095166" y="3660871"/>
            <a:ext cx="3145437"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xmlns="" id="{04595BA8-2E0E-41D2-96C2-94A11E95AAF2}"/>
              </a:ext>
            </a:extLst>
          </p:cNvPr>
          <p:cNvSpPr/>
          <p:nvPr/>
        </p:nvSpPr>
        <p:spPr>
          <a:xfrm>
            <a:off x="2267754" y="2076695"/>
            <a:ext cx="5218967"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Ellips 8">
            <a:extLst>
              <a:ext uri="{FF2B5EF4-FFF2-40B4-BE49-F238E27FC236}">
                <a16:creationId xmlns:a16="http://schemas.microsoft.com/office/drawing/2014/main" xmlns="" id="{6788CD27-B0EF-467E-AEFB-361B42151275}"/>
              </a:ext>
            </a:extLst>
          </p:cNvPr>
          <p:cNvSpPr/>
          <p:nvPr/>
        </p:nvSpPr>
        <p:spPr>
          <a:xfrm>
            <a:off x="6372210" y="5029023"/>
            <a:ext cx="3456384" cy="8199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xmlns="" id="{1816CEEF-D285-4D03-9F76-7AF811D0E79C}"/>
              </a:ext>
            </a:extLst>
          </p:cNvPr>
          <p:cNvSpPr/>
          <p:nvPr/>
        </p:nvSpPr>
        <p:spPr>
          <a:xfrm>
            <a:off x="2950217" y="4630090"/>
            <a:ext cx="1621793" cy="686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4558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A14D2AC-75E3-40EA-BF3A-051938D97F7C}"/>
              </a:ext>
            </a:extLst>
          </p:cNvPr>
          <p:cNvSpPr>
            <a:spLocks noGrp="1"/>
          </p:cNvSpPr>
          <p:nvPr>
            <p:ph type="ctrTitle"/>
          </p:nvPr>
        </p:nvSpPr>
        <p:spPr>
          <a:xfrm>
            <a:off x="2276475" y="2517775"/>
            <a:ext cx="7970838" cy="1296988"/>
          </a:xfrm>
        </p:spPr>
        <p:txBody>
          <a:bodyPr rtlCol="0">
            <a:normAutofit fontScale="90000"/>
          </a:bodyPr>
          <a:lstStyle/>
          <a:p>
            <a:pPr>
              <a:defRPr/>
            </a:pPr>
            <a:r>
              <a:rPr lang="sv-SE" sz="2700" i="1" dirty="0"/>
              <a:t>Gemensamma grunder för samverkan och ledning vid samhällsstörningar </a:t>
            </a:r>
            <a:r>
              <a:rPr lang="sv-SE" i="1" dirty="0"/>
              <a:t/>
            </a:r>
            <a:br>
              <a:rPr lang="sv-SE" i="1" dirty="0"/>
            </a:br>
            <a:r>
              <a:rPr lang="sv-SE" dirty="0"/>
              <a:t/>
            </a:r>
            <a:br>
              <a:rPr lang="sv-SE" dirty="0"/>
            </a:br>
            <a:r>
              <a:rPr lang="sv-SE" dirty="0"/>
              <a:t>Kriskommunikation för</a:t>
            </a:r>
            <a:br>
              <a:rPr lang="sv-SE" dirty="0"/>
            </a:br>
            <a:r>
              <a:rPr lang="sv-SE" dirty="0"/>
              <a:t>ökad effekt vid hantering</a:t>
            </a:r>
            <a:br>
              <a:rPr lang="sv-SE" dirty="0"/>
            </a:br>
            <a:r>
              <a:rPr lang="sv-SE" dirty="0"/>
              <a:t>av samhällsstörningar </a:t>
            </a:r>
            <a:br>
              <a:rPr lang="sv-SE" dirty="0"/>
            </a:br>
            <a:endParaRPr lang="sv-SE" dirty="0"/>
          </a:p>
        </p:txBody>
      </p:sp>
      <p:sp>
        <p:nvSpPr>
          <p:cNvPr id="3" name="Underrubrik 2">
            <a:extLst>
              <a:ext uri="{FF2B5EF4-FFF2-40B4-BE49-F238E27FC236}">
                <a16:creationId xmlns:a16="http://schemas.microsoft.com/office/drawing/2014/main" xmlns="" id="{A60865D6-C9F3-4172-A21E-6F83696FEE0B}"/>
              </a:ext>
            </a:extLst>
          </p:cNvPr>
          <p:cNvSpPr>
            <a:spLocks noGrp="1"/>
          </p:cNvSpPr>
          <p:nvPr>
            <p:ph type="subTitle" idx="1"/>
          </p:nvPr>
        </p:nvSpPr>
        <p:spPr>
          <a:xfrm>
            <a:off x="7315199" y="4340225"/>
            <a:ext cx="3133725" cy="1752600"/>
          </a:xfrm>
        </p:spPr>
        <p:txBody>
          <a:bodyPr rtlCol="0"/>
          <a:lstStyle/>
          <a:p>
            <a:pPr>
              <a:defRPr/>
            </a:pPr>
            <a:r>
              <a:rPr lang="sv-SE" sz="1600" dirty="0" smtClean="0"/>
              <a:t>www.msb.se/samverkanledning </a:t>
            </a:r>
          </a:p>
          <a:p>
            <a:pPr>
              <a:defRPr/>
            </a:pPr>
            <a:r>
              <a:rPr lang="sv-SE" sz="1600" dirty="0" smtClean="0"/>
              <a:t>#</a:t>
            </a:r>
            <a:r>
              <a:rPr lang="sv-SE" sz="1600" dirty="0" err="1" smtClean="0"/>
              <a:t>grundSoL</a:t>
            </a:r>
            <a:endParaRPr lang="sv-SE" sz="1600" dirty="0" smtClean="0"/>
          </a:p>
          <a:p>
            <a:pPr>
              <a:defRPr/>
            </a:pPr>
            <a:r>
              <a:rPr lang="sv-SE" sz="1400" dirty="0" smtClean="0"/>
              <a:t>Version 2020-02-24</a:t>
            </a:r>
            <a:endParaRPr lang="sv-SE"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058805"/>
            <a:ext cx="8580582" cy="966397"/>
          </a:xfrm>
        </p:spPr>
        <p:txBody>
          <a:bodyPr/>
          <a:lstStyle/>
          <a:p>
            <a:r>
              <a:rPr lang="sv-SE" dirty="0"/>
              <a:t>Diskutera - utmaningar</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r>
              <a:rPr lang="sv-SE" sz="2800" dirty="0">
                <a:solidFill>
                  <a:schemeClr val="bg1"/>
                </a:solidFill>
                <a:latin typeface="+mj-lt"/>
              </a:rPr>
              <a:t>Vilka är de största utmaningarna som du upplever i din roll / funktion när det handlar om att integrera kommunikation i samverkan och ledning vid samhällsstörningar?</a:t>
            </a:r>
          </a:p>
          <a:p>
            <a:pPr marL="360000" indent="0" eaLnBrk="1" fontAlgn="auto" hangingPunct="1">
              <a:spcAft>
                <a:spcPts val="0"/>
              </a:spcAft>
              <a:buNone/>
              <a:defRPr/>
            </a:pPr>
            <a:endParaRPr lang="sv-SE" sz="28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6">
            <a:extLst>
              <a:ext uri="{FF2B5EF4-FFF2-40B4-BE49-F238E27FC236}">
                <a16:creationId xmlns:a16="http://schemas.microsoft.com/office/drawing/2014/main" xmlns="" id="{4E02A9F1-9AE7-4433-BE7E-0A1B78DBB5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46748" y="4530274"/>
            <a:ext cx="1963654" cy="107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753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154822" y="731905"/>
            <a:ext cx="8580582" cy="966397"/>
          </a:xfrm>
        </p:spPr>
        <p:txBody>
          <a:bodyPr/>
          <a:lstStyle/>
          <a:p>
            <a:r>
              <a:rPr lang="sv-SE" dirty="0"/>
              <a:t>Sammanfattning:</a:t>
            </a:r>
            <a:br>
              <a:rPr lang="sv-SE" dirty="0"/>
            </a:br>
            <a:r>
              <a:rPr lang="sv-SE" dirty="0"/>
              <a:t>Arbetsmetodens mervärde</a:t>
            </a:r>
          </a:p>
        </p:txBody>
      </p:sp>
      <p:sp>
        <p:nvSpPr>
          <p:cNvPr id="5" name="Platshållare för innehåll 4"/>
          <p:cNvSpPr>
            <a:spLocks noGrp="1"/>
          </p:cNvSpPr>
          <p:nvPr>
            <p:ph sz="half" idx="1"/>
          </p:nvPr>
        </p:nvSpPr>
        <p:spPr>
          <a:xfrm>
            <a:off x="1154822" y="1908059"/>
            <a:ext cx="4131654" cy="3834000"/>
          </a:xfrm>
        </p:spPr>
        <p:txBody>
          <a:bodyPr/>
          <a:lstStyle/>
          <a:p>
            <a:pPr marL="0" indent="0">
              <a:buNone/>
            </a:pPr>
            <a:r>
              <a:rPr lang="sv-SE" sz="2300" b="1" dirty="0" smtClean="0">
                <a:solidFill>
                  <a:schemeClr val="tx1"/>
                </a:solidFill>
              </a:rPr>
              <a:t>Bedömnings- och inriktningsarbetet:</a:t>
            </a:r>
            <a:endParaRPr lang="sv-SE" sz="2300" b="1" dirty="0">
              <a:solidFill>
                <a:schemeClr val="tx1"/>
              </a:solidFill>
            </a:endParaRPr>
          </a:p>
          <a:p>
            <a:r>
              <a:rPr lang="sv-SE" sz="2300" dirty="0">
                <a:solidFill>
                  <a:schemeClr val="tx1"/>
                </a:solidFill>
              </a:rPr>
              <a:t>En mer komplett bild av vad som ska uppnås </a:t>
            </a:r>
          </a:p>
          <a:p>
            <a:r>
              <a:rPr lang="sv-SE" sz="2300" dirty="0">
                <a:solidFill>
                  <a:schemeClr val="tx1"/>
                </a:solidFill>
              </a:rPr>
              <a:t>Och bättre styrning av tillgängliga resurser </a:t>
            </a:r>
          </a:p>
          <a:p>
            <a:endParaRPr lang="sv-SE" sz="2300" dirty="0">
              <a:solidFill>
                <a:schemeClr val="tx1"/>
              </a:solidFill>
            </a:endParaRPr>
          </a:p>
          <a:p>
            <a:endParaRPr lang="sv-SE" sz="2300" dirty="0">
              <a:solidFill>
                <a:schemeClr val="tx1"/>
              </a:solidFill>
            </a:endParaRPr>
          </a:p>
        </p:txBody>
      </p:sp>
      <p:sp>
        <p:nvSpPr>
          <p:cNvPr id="6" name="Platshållare för innehåll 5"/>
          <p:cNvSpPr>
            <a:spLocks noGrp="1"/>
          </p:cNvSpPr>
          <p:nvPr>
            <p:ph sz="half" idx="2"/>
          </p:nvPr>
        </p:nvSpPr>
        <p:spPr>
          <a:xfrm>
            <a:off x="5603752" y="1908059"/>
            <a:ext cx="5826248" cy="3834000"/>
          </a:xfrm>
        </p:spPr>
        <p:txBody>
          <a:bodyPr/>
          <a:lstStyle/>
          <a:p>
            <a:pPr marL="0" indent="0">
              <a:buNone/>
            </a:pPr>
            <a:r>
              <a:rPr lang="sv-SE" sz="2300" b="1" dirty="0" smtClean="0">
                <a:solidFill>
                  <a:schemeClr val="tx1"/>
                </a:solidFill>
              </a:rPr>
              <a:t>Åtgärdsarbetet:</a:t>
            </a:r>
          </a:p>
          <a:p>
            <a:r>
              <a:rPr lang="sv-SE" sz="2300" dirty="0" smtClean="0">
                <a:solidFill>
                  <a:schemeClr val="tx1"/>
                </a:solidFill>
              </a:rPr>
              <a:t>Aktörerna </a:t>
            </a:r>
            <a:r>
              <a:rPr lang="sv-SE" sz="2300" dirty="0">
                <a:solidFill>
                  <a:schemeClr val="tx1"/>
                </a:solidFill>
              </a:rPr>
              <a:t>hjälps åt att kommunicera avgörande budskap, utifrån vad som ska uppnås,</a:t>
            </a:r>
          </a:p>
          <a:p>
            <a:pPr marL="157163" indent="-214313">
              <a:spcAft>
                <a:spcPts val="450"/>
              </a:spcAft>
            </a:pPr>
            <a:r>
              <a:rPr lang="sv-SE" sz="2300" dirty="0">
                <a:solidFill>
                  <a:schemeClr val="tx1"/>
                </a:solidFill>
              </a:rPr>
              <a:t>Ger svar på de frågor som berör målgrupperna mest,</a:t>
            </a:r>
          </a:p>
          <a:p>
            <a:pPr marL="157163" indent="-214313">
              <a:spcAft>
                <a:spcPts val="450"/>
              </a:spcAft>
            </a:pPr>
            <a:r>
              <a:rPr lang="sv-SE" sz="2300" dirty="0">
                <a:solidFill>
                  <a:schemeClr val="tx1"/>
                </a:solidFill>
              </a:rPr>
              <a:t>Ger en samstämmig bild av vad som sker,</a:t>
            </a:r>
          </a:p>
          <a:p>
            <a:pPr marL="157163" indent="-214313">
              <a:spcAft>
                <a:spcPts val="450"/>
              </a:spcAft>
            </a:pPr>
            <a:r>
              <a:rPr lang="sv-SE" sz="2300" dirty="0">
                <a:solidFill>
                  <a:schemeClr val="tx1"/>
                </a:solidFill>
              </a:rPr>
              <a:t>Samt identifierar kommunikationsbehov som ingen enskild aktör har ett tydligt ansvar för</a:t>
            </a:r>
            <a:r>
              <a:rPr lang="sv-SE" sz="2300" dirty="0" smtClean="0">
                <a:solidFill>
                  <a:schemeClr val="tx1"/>
                </a:solidFill>
              </a:rPr>
              <a:t>.</a:t>
            </a:r>
            <a:endParaRPr lang="sv-SE" sz="2300" dirty="0">
              <a:solidFill>
                <a:schemeClr val="tx1"/>
              </a:solidFill>
            </a:endParaRPr>
          </a:p>
        </p:txBody>
      </p:sp>
    </p:spTree>
    <p:extLst>
      <p:ext uri="{BB962C8B-B14F-4D97-AF65-F5344CB8AC3E}">
        <p14:creationId xmlns:p14="http://schemas.microsoft.com/office/powerpoint/2010/main" val="1078063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541815" y="1996849"/>
            <a:ext cx="11154313" cy="2667574"/>
          </a:xfrm>
          <a:prstGeom prst="rect">
            <a:avLst/>
          </a:prstGeom>
          <a:solidFill>
            <a:schemeClr val="bg1">
              <a:lumMod val="85000"/>
            </a:schemeClr>
          </a:soli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pic>
      <p:sp>
        <p:nvSpPr>
          <p:cNvPr id="3" name="textruta 2"/>
          <p:cNvSpPr txBox="1"/>
          <p:nvPr/>
        </p:nvSpPr>
        <p:spPr>
          <a:xfrm>
            <a:off x="6699931" y="5097767"/>
            <a:ext cx="51816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Källa: </a:t>
            </a:r>
            <a:r>
              <a:rPr kumimoji="0" lang="sv-SE" sz="1400" b="0" i="1" u="none" strike="noStrike" kern="1200" cap="none" spc="0" normalizeH="0" baseline="0" noProof="0" dirty="0" smtClean="0">
                <a:ln>
                  <a:noFill/>
                </a:ln>
                <a:solidFill>
                  <a:prstClr val="black"/>
                </a:solidFill>
                <a:effectLst/>
                <a:uLnTx/>
                <a:uFillTx/>
                <a:latin typeface="Arial"/>
                <a:ea typeface="+mn-ea"/>
                <a:cs typeface="+mn-cs"/>
              </a:rPr>
              <a:t>Nu: strategisk improvisation för effektiv kommunikation</a:t>
            </a:r>
            <a:r>
              <a:rPr kumimoji="0" lang="sv-SE" sz="1400" b="0" i="0" u="none" strike="noStrike" kern="1200" cap="none" spc="0" normalizeH="0" baseline="0" noProof="0" dirty="0" smtClean="0">
                <a:ln>
                  <a:noFill/>
                </a:ln>
                <a:solidFill>
                  <a:prstClr val="black"/>
                </a:solidFill>
                <a:effectLst/>
                <a:uLnTx/>
                <a:uFillTx/>
                <a:latin typeface="Arial"/>
                <a:ea typeface="+mn-ea"/>
                <a:cs typeface="+mn-cs"/>
              </a:rPr>
              <a:t>, Jesper Falkheimer och Katarina Gentzel Sandberg. (2017)</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ubrik 3"/>
          <p:cNvSpPr>
            <a:spLocks noGrp="1"/>
          </p:cNvSpPr>
          <p:nvPr>
            <p:ph type="title"/>
          </p:nvPr>
        </p:nvSpPr>
        <p:spPr/>
        <p:txBody>
          <a:bodyPr/>
          <a:lstStyle/>
          <a:p>
            <a:endParaRPr lang="sv-SE"/>
          </a:p>
        </p:txBody>
      </p:sp>
      <p:sp>
        <p:nvSpPr>
          <p:cNvPr id="5" name="Platshållare för innehåll 4"/>
          <p:cNvSpPr>
            <a:spLocks noGrp="1"/>
          </p:cNvSpPr>
          <p:nvPr>
            <p:ph idx="1"/>
          </p:nvPr>
        </p:nvSpPr>
        <p:spPr/>
        <p:txBody>
          <a:bodyPr/>
          <a:lstStyle/>
          <a:p>
            <a:endParaRPr lang="sv-SE"/>
          </a:p>
        </p:txBody>
      </p:sp>
    </p:spTree>
    <p:extLst>
      <p:ext uri="{BB962C8B-B14F-4D97-AF65-F5344CB8AC3E}">
        <p14:creationId xmlns:p14="http://schemas.microsoft.com/office/powerpoint/2010/main" val="684331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821295" y="1999281"/>
            <a:ext cx="8582400" cy="716700"/>
          </a:xfrm>
        </p:spPr>
        <p:txBody>
          <a:bodyPr/>
          <a:lstStyle/>
          <a:p>
            <a:r>
              <a:rPr lang="sv-SE" dirty="0"/>
              <a:t>Praktisk tillämpning</a:t>
            </a:r>
          </a:p>
        </p:txBody>
      </p:sp>
    </p:spTree>
    <p:extLst>
      <p:ext uri="{BB962C8B-B14F-4D97-AF65-F5344CB8AC3E}">
        <p14:creationId xmlns:p14="http://schemas.microsoft.com/office/powerpoint/2010/main" val="1069945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E766A68-9923-45D8-8B23-11DA69A1F047}"/>
              </a:ext>
            </a:extLst>
          </p:cNvPr>
          <p:cNvSpPr>
            <a:spLocks noGrp="1"/>
          </p:cNvSpPr>
          <p:nvPr>
            <p:ph type="title"/>
          </p:nvPr>
        </p:nvSpPr>
        <p:spPr/>
        <p:txBody>
          <a:bodyPr/>
          <a:lstStyle/>
          <a:p>
            <a:r>
              <a:rPr lang="sv-SE" dirty="0"/>
              <a:t>Viktiga termer</a:t>
            </a:r>
          </a:p>
        </p:txBody>
      </p:sp>
      <p:pic>
        <p:nvPicPr>
          <p:cNvPr id="3" name="Bildobjekt 2" descr="En bild som visar text&#10;&#10;Automatiskt genererad beskrivning">
            <a:extLst>
              <a:ext uri="{FF2B5EF4-FFF2-40B4-BE49-F238E27FC236}">
                <a16:creationId xmlns:a16="http://schemas.microsoft.com/office/drawing/2014/main" xmlns="" id="{274B2F92-0F9C-4B2C-A23F-FF8B9ED18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262" y="738004"/>
            <a:ext cx="3932568" cy="5157684"/>
          </a:xfrm>
          <a:prstGeom prst="rect">
            <a:avLst/>
          </a:prstGeom>
        </p:spPr>
      </p:pic>
    </p:spTree>
    <p:extLst>
      <p:ext uri="{BB962C8B-B14F-4D97-AF65-F5344CB8AC3E}">
        <p14:creationId xmlns:p14="http://schemas.microsoft.com/office/powerpoint/2010/main" val="1796967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376DDC81-AD68-4D67-8362-8741F8EB7070}"/>
              </a:ext>
            </a:extLst>
          </p:cNvPr>
          <p:cNvSpPr>
            <a:spLocks noGrp="1"/>
          </p:cNvSpPr>
          <p:nvPr>
            <p:ph type="title"/>
          </p:nvPr>
        </p:nvSpPr>
        <p:spPr>
          <a:xfrm>
            <a:off x="837396" y="464902"/>
            <a:ext cx="10517206" cy="516224"/>
          </a:xfrm>
        </p:spPr>
        <p:txBody>
          <a:bodyPr/>
          <a:lstStyle/>
          <a:p>
            <a:r>
              <a:rPr lang="sv-SE" dirty="0"/>
              <a:t>Bidra till en helhetssyn med samlade lägesbilder</a:t>
            </a:r>
          </a:p>
        </p:txBody>
      </p:sp>
      <p:pic>
        <p:nvPicPr>
          <p:cNvPr id="3" name="Picture 1" descr="06 Samlad lägesbild.jpg">
            <a:extLst>
              <a:ext uri="{FF2B5EF4-FFF2-40B4-BE49-F238E27FC236}">
                <a16:creationId xmlns:a16="http://schemas.microsoft.com/office/drawing/2014/main" xmlns="" id="{C11979BD-5E72-44D9-B677-8B7D91113CEB}"/>
              </a:ext>
            </a:extLst>
          </p:cNvPr>
          <p:cNvPicPr>
            <a:picLocks noChangeAspect="1"/>
          </p:cNvPicPr>
          <p:nvPr/>
        </p:nvPicPr>
        <p:blipFill>
          <a:blip r:embed="rId3">
            <a:extLst>
              <a:ext uri="{28A0092B-C50C-407E-A947-70E740481C1C}">
                <a14:useLocalDpi xmlns:a14="http://schemas.microsoft.com/office/drawing/2010/main" val="0"/>
              </a:ext>
            </a:extLst>
          </a:blip>
          <a:srcRect t="11015"/>
          <a:stretch>
            <a:fillRect/>
          </a:stretch>
        </p:blipFill>
        <p:spPr bwMode="auto">
          <a:xfrm>
            <a:off x="2011106" y="1266747"/>
            <a:ext cx="8169787" cy="5111361"/>
          </a:xfrm>
          <a:prstGeom prst="rect">
            <a:avLst/>
          </a:prstGeom>
          <a:noFill/>
          <a:ln>
            <a:noFill/>
          </a:ln>
          <a:effectLst>
            <a:outerShdw blurRad="101600" sx="101000" sy="101000" algn="ctr"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16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093433"/>
            <a:ext cx="8580582" cy="966397"/>
          </a:xfrm>
        </p:spPr>
        <p:txBody>
          <a:bodyPr/>
          <a:lstStyle/>
          <a:p>
            <a:r>
              <a:rPr lang="sv-SE" dirty="0"/>
              <a:t>Diskutera – samlad lägesbild</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r>
              <a:rPr lang="sv-SE" sz="2800" dirty="0" smtClean="0">
                <a:solidFill>
                  <a:schemeClr val="bg1"/>
                </a:solidFill>
                <a:latin typeface="+mj-lt"/>
              </a:rPr>
              <a:t>Ge </a:t>
            </a:r>
            <a:r>
              <a:rPr lang="sv-SE" sz="2800" dirty="0">
                <a:solidFill>
                  <a:schemeClr val="bg1"/>
                </a:solidFill>
                <a:latin typeface="+mj-lt"/>
              </a:rPr>
              <a:t>exempel på när ni lyckats få fram en bra samlad lägesbild.</a:t>
            </a:r>
          </a:p>
          <a:p>
            <a:pPr marL="360000" indent="0" eaLnBrk="1" fontAlgn="auto" hangingPunct="1">
              <a:spcAft>
                <a:spcPts val="0"/>
              </a:spcAft>
              <a:buNone/>
              <a:defRPr/>
            </a:pPr>
            <a:endParaRPr lang="sv-SE" sz="2800" dirty="0">
              <a:solidFill>
                <a:schemeClr val="bg1"/>
              </a:solidFill>
              <a:latin typeface="+mj-lt"/>
            </a:endParaRPr>
          </a:p>
          <a:p>
            <a:pPr marL="360000" indent="0" eaLnBrk="1" fontAlgn="auto" hangingPunct="1">
              <a:spcAft>
                <a:spcPts val="0"/>
              </a:spcAft>
              <a:buNone/>
              <a:defRPr/>
            </a:pPr>
            <a:r>
              <a:rPr lang="sv-SE" sz="2800" dirty="0">
                <a:solidFill>
                  <a:schemeClr val="bg1"/>
                </a:solidFill>
                <a:latin typeface="+mj-lt"/>
              </a:rPr>
              <a:t>Reflektera och diskutera kring hur ni gjorde och varför den blev bra? </a:t>
            </a:r>
          </a:p>
          <a:p>
            <a:pPr marL="360000" indent="0" eaLnBrk="1" fontAlgn="auto" hangingPunct="1">
              <a:spcAft>
                <a:spcPts val="0"/>
              </a:spcAft>
              <a:buNone/>
              <a:defRPr/>
            </a:pPr>
            <a:endParaRPr lang="sv-SE" sz="28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69668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9CB11F0B-AD47-4620-B319-D95AF706DF0B}"/>
              </a:ext>
            </a:extLst>
          </p:cNvPr>
          <p:cNvSpPr>
            <a:spLocks noGrp="1"/>
          </p:cNvSpPr>
          <p:nvPr>
            <p:ph type="title"/>
          </p:nvPr>
        </p:nvSpPr>
        <p:spPr/>
        <p:txBody>
          <a:bodyPr/>
          <a:lstStyle/>
          <a:p>
            <a:r>
              <a:rPr lang="sv-SE" dirty="0"/>
              <a:t>Rekommendationer för att skapa </a:t>
            </a:r>
            <a:r>
              <a:rPr lang="sv-SE" dirty="0" smtClean="0"/>
              <a:t/>
            </a:r>
            <a:br>
              <a:rPr lang="sv-SE" dirty="0" smtClean="0"/>
            </a:br>
            <a:r>
              <a:rPr lang="sv-SE" dirty="0" smtClean="0"/>
              <a:t>en </a:t>
            </a:r>
            <a:r>
              <a:rPr lang="sv-SE" dirty="0"/>
              <a:t>samlad lägesbild</a:t>
            </a:r>
          </a:p>
        </p:txBody>
      </p:sp>
      <p:sp>
        <p:nvSpPr>
          <p:cNvPr id="5" name="Platshållare för innehåll 4">
            <a:extLst>
              <a:ext uri="{FF2B5EF4-FFF2-40B4-BE49-F238E27FC236}">
                <a16:creationId xmlns:a16="http://schemas.microsoft.com/office/drawing/2014/main" xmlns="" id="{43EFD4C6-84BF-4A45-BF66-56D56A24E38F}"/>
              </a:ext>
            </a:extLst>
          </p:cNvPr>
          <p:cNvSpPr>
            <a:spLocks noGrp="1"/>
          </p:cNvSpPr>
          <p:nvPr>
            <p:ph idx="1"/>
          </p:nvPr>
        </p:nvSpPr>
        <p:spPr/>
        <p:txBody>
          <a:bodyPr/>
          <a:lstStyle/>
          <a:p>
            <a:r>
              <a:rPr lang="sv-SE" altLang="sv-SE" sz="2800" dirty="0">
                <a:solidFill>
                  <a:schemeClr val="tx1"/>
                </a:solidFill>
                <a:ea typeface="Verdana" panose="020B0604030504040204" pitchFamily="34" charset="0"/>
                <a:cs typeface="Verdana" panose="020B0604030504040204" pitchFamily="34" charset="0"/>
              </a:rPr>
              <a:t>Se till att det finns ett tydligt syfte.</a:t>
            </a:r>
          </a:p>
          <a:p>
            <a:r>
              <a:rPr lang="sv-SE" altLang="sv-SE" sz="2800" dirty="0">
                <a:solidFill>
                  <a:schemeClr val="tx1"/>
                </a:solidFill>
                <a:ea typeface="Verdana" panose="020B0604030504040204" pitchFamily="34" charset="0"/>
                <a:cs typeface="Verdana" panose="020B0604030504040204" pitchFamily="34" charset="0"/>
              </a:rPr>
              <a:t>Se till att aktörerna aktivt bidrar till en helhetssyn.</a:t>
            </a:r>
          </a:p>
          <a:p>
            <a:r>
              <a:rPr lang="sv-SE" altLang="sv-SE" sz="2800" dirty="0">
                <a:solidFill>
                  <a:schemeClr val="tx1"/>
                </a:solidFill>
                <a:ea typeface="Verdana" panose="020B0604030504040204" pitchFamily="34" charset="0"/>
                <a:cs typeface="Verdana" panose="020B0604030504040204" pitchFamily="34" charset="0"/>
              </a:rPr>
              <a:t>Fokusera på aspekter av särskild vikt för det aktörsgemensamma.</a:t>
            </a:r>
          </a:p>
          <a:p>
            <a:r>
              <a:rPr lang="sv-SE" altLang="sv-SE" sz="2800" dirty="0">
                <a:solidFill>
                  <a:schemeClr val="tx1"/>
                </a:solidFill>
                <a:ea typeface="Verdana" panose="020B0604030504040204" pitchFamily="34" charset="0"/>
                <a:cs typeface="Verdana" panose="020B0604030504040204" pitchFamily="34" charset="0"/>
              </a:rPr>
              <a:t>Undvik dubbelrapportering från aktörerna.</a:t>
            </a:r>
          </a:p>
          <a:p>
            <a:r>
              <a:rPr lang="sv-SE" altLang="sv-SE" sz="2800" dirty="0">
                <a:solidFill>
                  <a:schemeClr val="tx1"/>
                </a:solidFill>
                <a:ea typeface="Verdana" panose="020B0604030504040204" pitchFamily="34" charset="0"/>
                <a:cs typeface="Verdana" panose="020B0604030504040204" pitchFamily="34" charset="0"/>
              </a:rPr>
              <a:t>Prioritera samövning av aktörerna för ett sådant gemensamt arbete</a:t>
            </a:r>
          </a:p>
          <a:p>
            <a:endParaRPr lang="sv-SE" sz="2800" dirty="0">
              <a:solidFill>
                <a:schemeClr val="tx1"/>
              </a:solidFill>
            </a:endParaRPr>
          </a:p>
        </p:txBody>
      </p:sp>
    </p:spTree>
    <p:extLst>
      <p:ext uri="{BB962C8B-B14F-4D97-AF65-F5344CB8AC3E}">
        <p14:creationId xmlns:p14="http://schemas.microsoft.com/office/powerpoint/2010/main" val="246991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ACFC569-2DB0-402C-A843-328D528643E4}"/>
              </a:ext>
            </a:extLst>
          </p:cNvPr>
          <p:cNvSpPr>
            <a:spLocks noGrp="1"/>
          </p:cNvSpPr>
          <p:nvPr>
            <p:ph type="title"/>
          </p:nvPr>
        </p:nvSpPr>
        <p:spPr/>
        <p:txBody>
          <a:bodyPr/>
          <a:lstStyle/>
          <a:p>
            <a:r>
              <a:rPr lang="sv-SE" sz="3600" dirty="0"/>
              <a:t>Lägesanalys</a:t>
            </a:r>
          </a:p>
        </p:txBody>
      </p:sp>
      <p:sp>
        <p:nvSpPr>
          <p:cNvPr id="3" name="Platshållare för innehåll 2">
            <a:extLst>
              <a:ext uri="{FF2B5EF4-FFF2-40B4-BE49-F238E27FC236}">
                <a16:creationId xmlns:a16="http://schemas.microsoft.com/office/drawing/2014/main" xmlns="" id="{B2227B9C-D852-4552-821C-644DB7F3CD92}"/>
              </a:ext>
            </a:extLst>
          </p:cNvPr>
          <p:cNvSpPr>
            <a:spLocks noGrp="1"/>
          </p:cNvSpPr>
          <p:nvPr>
            <p:ph idx="1"/>
          </p:nvPr>
        </p:nvSpPr>
        <p:spPr/>
        <p:txBody>
          <a:bodyPr/>
          <a:lstStyle/>
          <a:p>
            <a:r>
              <a:rPr lang="sv-SE" altLang="sv-SE" sz="2800" dirty="0">
                <a:solidFill>
                  <a:schemeClr val="tx1"/>
                </a:solidFill>
                <a:ea typeface="Verdana" panose="020B0604030504040204" pitchFamily="34" charset="0"/>
                <a:cs typeface="Verdana" panose="020B0604030504040204" pitchFamily="34" charset="0"/>
              </a:rPr>
              <a:t>Underlättar bedömningar</a:t>
            </a:r>
          </a:p>
          <a:p>
            <a:r>
              <a:rPr lang="sv-SE" altLang="sv-SE" sz="2800" dirty="0">
                <a:solidFill>
                  <a:schemeClr val="tx1"/>
                </a:solidFill>
                <a:ea typeface="Verdana" panose="020B0604030504040204" pitchFamily="34" charset="0"/>
                <a:cs typeface="Verdana" panose="020B0604030504040204" pitchFamily="34" charset="0"/>
              </a:rPr>
              <a:t>Organiserad aktivitet</a:t>
            </a:r>
          </a:p>
          <a:p>
            <a:r>
              <a:rPr lang="sv-SE" altLang="sv-SE" sz="2800" dirty="0">
                <a:solidFill>
                  <a:schemeClr val="tx1"/>
                </a:solidFill>
                <a:ea typeface="Verdana" panose="020B0604030504040204" pitchFamily="34" charset="0"/>
                <a:cs typeface="Verdana" panose="020B0604030504040204" pitchFamily="34" charset="0"/>
              </a:rPr>
              <a:t>Förutsätter aktörsspecifika lägesbilder</a:t>
            </a:r>
          </a:p>
          <a:p>
            <a:pPr lvl="1"/>
            <a:r>
              <a:rPr lang="sv-SE" altLang="sv-SE" sz="2800" dirty="0">
                <a:solidFill>
                  <a:schemeClr val="tx1"/>
                </a:solidFill>
                <a:ea typeface="Verdana" panose="020B0604030504040204" pitchFamily="34" charset="0"/>
                <a:cs typeface="Verdana" panose="020B0604030504040204" pitchFamily="34" charset="0"/>
              </a:rPr>
              <a:t>Skriftlig information</a:t>
            </a:r>
          </a:p>
          <a:p>
            <a:pPr lvl="1"/>
            <a:r>
              <a:rPr lang="sv-SE" altLang="sv-SE" sz="2800" dirty="0">
                <a:solidFill>
                  <a:schemeClr val="tx1"/>
                </a:solidFill>
                <a:ea typeface="Verdana" panose="020B0604030504040204" pitchFamily="34" charset="0"/>
                <a:cs typeface="Verdana" panose="020B0604030504040204" pitchFamily="34" charset="0"/>
              </a:rPr>
              <a:t>Ett urval information av hög kvalitet</a:t>
            </a:r>
          </a:p>
          <a:p>
            <a:pPr marL="0" indent="0">
              <a:buNone/>
            </a:pPr>
            <a:endParaRPr lang="sv-SE" sz="2800" dirty="0">
              <a:solidFill>
                <a:schemeClr val="tx1"/>
              </a:solidFill>
            </a:endParaRPr>
          </a:p>
        </p:txBody>
      </p:sp>
    </p:spTree>
    <p:extLst>
      <p:ext uri="{BB962C8B-B14F-4D97-AF65-F5344CB8AC3E}">
        <p14:creationId xmlns:p14="http://schemas.microsoft.com/office/powerpoint/2010/main" val="4088060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790298" y="1507485"/>
            <a:ext cx="8582400" cy="1273968"/>
          </a:xfrm>
        </p:spPr>
        <p:txBody>
          <a:bodyPr/>
          <a:lstStyle/>
          <a:p>
            <a:r>
              <a:rPr lang="sv-SE" dirty="0" smtClean="0"/>
              <a:t>Praktisk tillämpning</a:t>
            </a:r>
            <a:endParaRPr lang="sv-SE" dirty="0"/>
          </a:p>
        </p:txBody>
      </p:sp>
      <p:sp>
        <p:nvSpPr>
          <p:cNvPr id="3" name="Platshållare för text 1">
            <a:extLst>
              <a:ext uri="{FF2B5EF4-FFF2-40B4-BE49-F238E27FC236}">
                <a16:creationId xmlns:a16="http://schemas.microsoft.com/office/drawing/2014/main" xmlns="" id="{DD445BCE-E279-401F-83B8-172F9D75A761}"/>
              </a:ext>
            </a:extLst>
          </p:cNvPr>
          <p:cNvSpPr>
            <a:spLocks noGrp="1"/>
          </p:cNvSpPr>
          <p:nvPr>
            <p:ph type="body" idx="1"/>
          </p:nvPr>
        </p:nvSpPr>
        <p:spPr>
          <a:xfrm>
            <a:off x="1790298" y="2781453"/>
            <a:ext cx="8582400" cy="633743"/>
          </a:xfrm>
        </p:spPr>
        <p:txBody>
          <a:bodyPr/>
          <a:lstStyle/>
          <a:p>
            <a:r>
              <a:rPr lang="sv-SE" dirty="0" smtClean="0"/>
              <a:t>Arbetsmetoden </a:t>
            </a:r>
            <a:r>
              <a:rPr lang="sv-SE" dirty="0"/>
              <a:t>för integrerad kriskommunikation</a:t>
            </a:r>
            <a:endParaRPr lang="sv-SE" dirty="0" smtClean="0"/>
          </a:p>
          <a:p>
            <a:endParaRPr lang="sv-SE" dirty="0"/>
          </a:p>
        </p:txBody>
      </p:sp>
    </p:spTree>
    <p:extLst>
      <p:ext uri="{BB962C8B-B14F-4D97-AF65-F5344CB8AC3E}">
        <p14:creationId xmlns:p14="http://schemas.microsoft.com/office/powerpoint/2010/main" val="264229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xmlns="" id="{F2DC80B1-3EA6-4849-805F-6ED3C7CC85F0}"/>
              </a:ext>
            </a:extLst>
          </p:cNvPr>
          <p:cNvSpPr>
            <a:spLocks noGrp="1"/>
          </p:cNvSpPr>
          <p:nvPr>
            <p:ph type="title"/>
          </p:nvPr>
        </p:nvSpPr>
        <p:spPr/>
        <p:txBody>
          <a:bodyPr/>
          <a:lstStyle/>
          <a:p>
            <a:r>
              <a:rPr lang="sv-SE" altLang="sv-SE" dirty="0"/>
              <a:t>Agenda</a:t>
            </a:r>
          </a:p>
        </p:txBody>
      </p:sp>
      <p:sp>
        <p:nvSpPr>
          <p:cNvPr id="2" name="Platshållare för innehåll 1">
            <a:extLst>
              <a:ext uri="{FF2B5EF4-FFF2-40B4-BE49-F238E27FC236}">
                <a16:creationId xmlns:a16="http://schemas.microsoft.com/office/drawing/2014/main" xmlns="" id="{C52850FA-EE49-4D40-AE60-8072FD97DF1F}"/>
              </a:ext>
            </a:extLst>
          </p:cNvPr>
          <p:cNvSpPr>
            <a:spLocks noGrp="1"/>
          </p:cNvSpPr>
          <p:nvPr>
            <p:ph idx="1"/>
          </p:nvPr>
        </p:nvSpPr>
        <p:spPr/>
        <p:txBody>
          <a:bodyPr/>
          <a:lstStyle/>
          <a:p>
            <a:pPr marL="0" indent="0">
              <a:buNone/>
            </a:pPr>
            <a:r>
              <a:rPr lang="sv-SE" dirty="0"/>
              <a:t>1. Inledning: presentation, syfte och mål </a:t>
            </a:r>
          </a:p>
          <a:p>
            <a:pPr marL="0" indent="0">
              <a:buNone/>
            </a:pPr>
            <a:r>
              <a:rPr lang="sv-SE" dirty="0"/>
              <a:t>2. Teori: repetition av de gemensamma grunderna och introduktion till integrerad kriskommunikation</a:t>
            </a:r>
          </a:p>
          <a:p>
            <a:pPr marL="0" indent="0">
              <a:buNone/>
            </a:pPr>
            <a:r>
              <a:rPr lang="sv-SE" dirty="0"/>
              <a:t>3. Praktisk tillämpning: arbetsmetod för integrerad kriskommunikation</a:t>
            </a:r>
          </a:p>
          <a:p>
            <a:pPr marL="0" indent="0">
              <a:buNone/>
            </a:pPr>
            <a:r>
              <a:rPr lang="sv-SE" dirty="0"/>
              <a:t>4. Sammanfattning och avslutning</a:t>
            </a:r>
          </a:p>
          <a:p>
            <a:endParaRPr lang="sv-SE" dirty="0"/>
          </a:p>
        </p:txBody>
      </p:sp>
      <p:sp>
        <p:nvSpPr>
          <p:cNvPr id="11267" name="Rectangle 2">
            <a:extLst>
              <a:ext uri="{FF2B5EF4-FFF2-40B4-BE49-F238E27FC236}">
                <a16:creationId xmlns:a16="http://schemas.microsoft.com/office/drawing/2014/main" xmlns="" id="{D23169FA-7087-427D-B00C-41C8A1A0BBAF}"/>
              </a:ext>
            </a:extLst>
          </p:cNvPr>
          <p:cNvSpPr>
            <a:spLocks noChangeArrowheads="1"/>
          </p:cNvSpPr>
          <p:nvPr/>
        </p:nvSpPr>
        <p:spPr bwMode="auto">
          <a:xfrm>
            <a:off x="2782889" y="2020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sv-SE" altLang="sv-S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24D21576-23A6-4557-9349-53EDB5D09184}"/>
              </a:ext>
            </a:extLst>
          </p:cNvPr>
          <p:cNvSpPr>
            <a:spLocks noGrp="1"/>
          </p:cNvSpPr>
          <p:nvPr>
            <p:ph type="title"/>
          </p:nvPr>
        </p:nvSpPr>
        <p:spPr>
          <a:xfrm>
            <a:off x="1309126" y="736370"/>
            <a:ext cx="10517206" cy="516224"/>
          </a:xfrm>
        </p:spPr>
        <p:txBody>
          <a:bodyPr/>
          <a:lstStyle/>
          <a:p>
            <a:r>
              <a:rPr lang="sv-SE" dirty="0"/>
              <a:t>Vägledningens fokus och målgrupper</a:t>
            </a:r>
          </a:p>
        </p:txBody>
      </p:sp>
      <p:sp>
        <p:nvSpPr>
          <p:cNvPr id="6" name="Rectangle: Rounded Corners 5">
            <a:extLst>
              <a:ext uri="{FF2B5EF4-FFF2-40B4-BE49-F238E27FC236}">
                <a16:creationId xmlns:a16="http://schemas.microsoft.com/office/drawing/2014/main" xmlns="" id="{FD371DF0-3CF2-43A2-962E-587EDEEDBD55}"/>
              </a:ext>
            </a:extLst>
          </p:cNvPr>
          <p:cNvSpPr/>
          <p:nvPr/>
        </p:nvSpPr>
        <p:spPr>
          <a:xfrm>
            <a:off x="1397091" y="1876339"/>
            <a:ext cx="4274203" cy="3994484"/>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r>
              <a:rPr lang="sv-SE" sz="1600" b="1" dirty="0" smtClean="0">
                <a:solidFill>
                  <a:schemeClr val="bg1"/>
                </a:solidFill>
                <a:latin typeface="+mj-lt"/>
              </a:rPr>
              <a:t/>
            </a:r>
            <a:br>
              <a:rPr lang="sv-SE" sz="1600" b="1" dirty="0" smtClean="0">
                <a:solidFill>
                  <a:schemeClr val="bg1"/>
                </a:solidFill>
                <a:latin typeface="+mj-lt"/>
              </a:rPr>
            </a:br>
            <a:r>
              <a:rPr lang="sv-SE" sz="2400" b="1" dirty="0" smtClean="0">
                <a:solidFill>
                  <a:schemeClr val="bg1"/>
                </a:solidFill>
                <a:latin typeface="+mj-lt"/>
              </a:rPr>
              <a:t>Fokus</a:t>
            </a:r>
            <a:r>
              <a:rPr lang="sv-SE" sz="2400" b="1" dirty="0">
                <a:solidFill>
                  <a:schemeClr val="bg1"/>
                </a:solidFill>
                <a:latin typeface="+mj-lt"/>
              </a:rPr>
              <a:t>:</a:t>
            </a:r>
          </a:p>
          <a:p>
            <a:pPr marL="360000"/>
            <a:endParaRPr lang="sv-SE" sz="1600" dirty="0">
              <a:solidFill>
                <a:schemeClr val="bg1"/>
              </a:solidFill>
            </a:endParaRPr>
          </a:p>
          <a:p>
            <a:pPr marL="360000"/>
            <a:r>
              <a:rPr lang="sv-SE" sz="1600" dirty="0">
                <a:solidFill>
                  <a:schemeClr val="bg1"/>
                </a:solidFill>
              </a:rPr>
              <a:t>Förhållningssätt och arbetssätt ska leda till att kriskommunikationsarbetet ska:</a:t>
            </a:r>
          </a:p>
          <a:p>
            <a:pPr marL="360000"/>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Bli en integrerad del i hanteringens alla steg</a:t>
            </a:r>
          </a:p>
          <a:p>
            <a:pPr marL="360000" indent="-285750">
              <a:buFont typeface="Arial" panose="020B0604020202020204" pitchFamily="34" charset="0"/>
              <a:buChar char="•"/>
            </a:pP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Bedrivas mot hanteringens aktörsgemensamma mål, genom kommunikationssamordning</a:t>
            </a:r>
          </a:p>
        </p:txBody>
      </p:sp>
      <p:sp>
        <p:nvSpPr>
          <p:cNvPr id="7" name="Rectangle: Rounded Corners 6">
            <a:extLst>
              <a:ext uri="{FF2B5EF4-FFF2-40B4-BE49-F238E27FC236}">
                <a16:creationId xmlns:a16="http://schemas.microsoft.com/office/drawing/2014/main" xmlns="" id="{00795E31-CC18-4C52-933F-D2FFDB31568F}"/>
              </a:ext>
            </a:extLst>
          </p:cNvPr>
          <p:cNvSpPr/>
          <p:nvPr/>
        </p:nvSpPr>
        <p:spPr>
          <a:xfrm>
            <a:off x="6119263" y="1876339"/>
            <a:ext cx="4274204" cy="3994485"/>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endParaRPr lang="sv-SE" sz="1600" dirty="0">
              <a:solidFill>
                <a:schemeClr val="bg1"/>
              </a:solidFill>
            </a:endParaRPr>
          </a:p>
          <a:p>
            <a:pPr marL="360000"/>
            <a:r>
              <a:rPr lang="sv-SE" sz="2400" b="1" dirty="0">
                <a:solidFill>
                  <a:schemeClr val="bg1"/>
                </a:solidFill>
                <a:latin typeface="+mj-lt"/>
              </a:rPr>
              <a:t>Målgrupper:</a:t>
            </a:r>
          </a:p>
          <a:p>
            <a:pPr marL="531450" lvl="1"/>
            <a:endParaRPr lang="sv-SE" sz="1600" dirty="0" smtClean="0">
              <a:solidFill>
                <a:schemeClr val="bg1"/>
              </a:solidFill>
            </a:endParaRPr>
          </a:p>
          <a:p>
            <a:pPr marL="531450" lvl="1"/>
            <a:r>
              <a:rPr lang="sv-SE" sz="1600" dirty="0" smtClean="0">
                <a:solidFill>
                  <a:schemeClr val="bg1"/>
                </a:solidFill>
              </a:rPr>
              <a:t>Roller och funktioner i offentliga</a:t>
            </a:r>
            <a:r>
              <a:rPr lang="sv-SE" sz="1600" dirty="0">
                <a:solidFill>
                  <a:schemeClr val="bg1"/>
                </a:solidFill>
              </a:rPr>
              <a:t>, privata och ideella </a:t>
            </a:r>
            <a:r>
              <a:rPr lang="sv-SE" sz="1600" dirty="0" smtClean="0">
                <a:solidFill>
                  <a:schemeClr val="bg1"/>
                </a:solidFill>
              </a:rPr>
              <a:t>organisationer: </a:t>
            </a:r>
            <a:endParaRPr lang="sv-SE" sz="1600" dirty="0">
              <a:solidFill>
                <a:schemeClr val="bg1"/>
              </a:solidFill>
            </a:endParaRPr>
          </a:p>
          <a:p>
            <a:pPr marL="531450" lvl="1"/>
            <a:endParaRPr lang="sv-SE" sz="1600" dirty="0" smtClean="0">
              <a:solidFill>
                <a:schemeClr val="bg1"/>
              </a:solidFill>
            </a:endParaRPr>
          </a:p>
          <a:p>
            <a:pPr marL="817200" lvl="1" indent="-285750">
              <a:buFont typeface="Arial" panose="020B0604020202020204" pitchFamily="34" charset="0"/>
              <a:buChar char="•"/>
            </a:pPr>
            <a:r>
              <a:rPr lang="sv-SE" sz="1600" dirty="0" smtClean="0">
                <a:solidFill>
                  <a:schemeClr val="bg1"/>
                </a:solidFill>
              </a:rPr>
              <a:t>Beslutsfattare</a:t>
            </a: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Kommunikatörer</a:t>
            </a:r>
          </a:p>
          <a:p>
            <a:pPr marL="817200" lvl="1" indent="-285750">
              <a:buFont typeface="Arial" panose="020B0604020202020204" pitchFamily="34" charset="0"/>
              <a:buChar char="•"/>
            </a:pPr>
            <a:r>
              <a:rPr lang="sv-SE" sz="1600" dirty="0">
                <a:solidFill>
                  <a:schemeClr val="bg1"/>
                </a:solidFill>
              </a:rPr>
              <a:t>De som bedriver analysarbete</a:t>
            </a:r>
          </a:p>
          <a:p>
            <a:pPr marL="817200" lvl="1" indent="-285750">
              <a:buFont typeface="Arial" panose="020B0604020202020204" pitchFamily="34" charset="0"/>
              <a:buChar char="•"/>
            </a:pPr>
            <a:r>
              <a:rPr lang="sv-SE" sz="1600" dirty="0">
                <a:solidFill>
                  <a:schemeClr val="bg1"/>
                </a:solidFill>
              </a:rPr>
              <a:t>De som leder samverkansmöten och arbetsgrupper</a:t>
            </a:r>
          </a:p>
          <a:p>
            <a:pPr marL="817200" lvl="1" indent="-285750">
              <a:buFont typeface="Arial" panose="020B0604020202020204" pitchFamily="34" charset="0"/>
              <a:buChar char="•"/>
            </a:pPr>
            <a:r>
              <a:rPr lang="sv-SE" sz="1600" dirty="0">
                <a:solidFill>
                  <a:schemeClr val="bg1"/>
                </a:solidFill>
              </a:rPr>
              <a:t>Förmågebyggare</a:t>
            </a:r>
          </a:p>
          <a:p>
            <a:pPr marL="360000" indent="-285750">
              <a:buFont typeface="Arial" panose="020B0604020202020204" pitchFamily="34" charset="0"/>
              <a:buChar char="•"/>
            </a:pPr>
            <a:endParaRPr lang="sv-SE" sz="1600" dirty="0">
              <a:solidFill>
                <a:schemeClr val="bg1"/>
              </a:solidFill>
            </a:endParaRPr>
          </a:p>
          <a:p>
            <a:pPr marL="360000" indent="-285750">
              <a:buFont typeface="Arial" panose="020B0604020202020204" pitchFamily="34" charset="0"/>
              <a:buChar char="•"/>
            </a:pPr>
            <a:endParaRPr lang="sv-SE" sz="1600" dirty="0">
              <a:solidFill>
                <a:schemeClr val="bg1"/>
              </a:solidFill>
            </a:endParaRPr>
          </a:p>
        </p:txBody>
      </p:sp>
    </p:spTree>
    <p:extLst>
      <p:ext uri="{BB962C8B-B14F-4D97-AF65-F5344CB8AC3E}">
        <p14:creationId xmlns:p14="http://schemas.microsoft.com/office/powerpoint/2010/main" val="336464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1112545-E748-4608-96FE-ACF9F8592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666" y="1129369"/>
            <a:ext cx="6386668" cy="5248739"/>
          </a:xfrm>
          <a:prstGeom prst="rect">
            <a:avLst/>
          </a:prstGeom>
        </p:spPr>
      </p:pic>
      <p:sp>
        <p:nvSpPr>
          <p:cNvPr id="2" name="Rubrik 1">
            <a:extLst>
              <a:ext uri="{FF2B5EF4-FFF2-40B4-BE49-F238E27FC236}">
                <a16:creationId xmlns:a16="http://schemas.microsoft.com/office/drawing/2014/main" xmlns="" id="{D89C82C3-5EFB-41F1-9DCD-E45545B46BEB}"/>
              </a:ext>
            </a:extLst>
          </p:cNvPr>
          <p:cNvSpPr>
            <a:spLocks noGrp="1"/>
          </p:cNvSpPr>
          <p:nvPr>
            <p:ph type="title"/>
          </p:nvPr>
        </p:nvSpPr>
        <p:spPr/>
        <p:txBody>
          <a:bodyPr/>
          <a:lstStyle/>
          <a:p>
            <a:r>
              <a:rPr lang="sv-SE" dirty="0" smtClean="0"/>
              <a:t>Arbetsmetoden</a:t>
            </a:r>
            <a:r>
              <a:rPr lang="sv-SE" dirty="0"/>
              <a:t/>
            </a:r>
            <a:br>
              <a:rPr lang="sv-SE" dirty="0"/>
            </a:br>
            <a:r>
              <a:rPr lang="sv-SE" sz="1800" dirty="0" smtClean="0"/>
              <a:t>för att integrera </a:t>
            </a:r>
            <a:r>
              <a:rPr lang="sv-SE" sz="1800" dirty="0"/>
              <a:t>kriskommunikation i hanteringen</a:t>
            </a:r>
            <a:endParaRPr lang="sv-SE" dirty="0"/>
          </a:p>
        </p:txBody>
      </p:sp>
    </p:spTree>
    <p:extLst>
      <p:ext uri="{BB962C8B-B14F-4D97-AF65-F5344CB8AC3E}">
        <p14:creationId xmlns:p14="http://schemas.microsoft.com/office/powerpoint/2010/main" val="2944387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xmlns="" id="{FCBFCE98-EB81-4328-97FF-460456D0B40E}"/>
              </a:ext>
            </a:extLst>
          </p:cNvPr>
          <p:cNvSpPr txBox="1"/>
          <p:nvPr/>
        </p:nvSpPr>
        <p:spPr>
          <a:xfrm>
            <a:off x="0" y="4935282"/>
            <a:ext cx="12192000" cy="1261884"/>
          </a:xfrm>
          <a:prstGeom prst="rect">
            <a:avLst/>
          </a:prstGeom>
          <a:solidFill>
            <a:schemeClr val="accent2"/>
          </a:solidFill>
          <a:effectLst/>
        </p:spPr>
        <p:txBody>
          <a:bodyPr wrap="square" rtlCol="0">
            <a:spAutoFit/>
          </a:bodyPr>
          <a:lstStyle/>
          <a:p>
            <a:pPr marL="180000" algn="ctr"/>
            <a:endParaRPr lang="sv-SE" b="1" dirty="0">
              <a:solidFill>
                <a:schemeClr val="bg1"/>
              </a:solidFill>
              <a:latin typeface="+mj-lt"/>
            </a:endParaRPr>
          </a:p>
          <a:p>
            <a:pPr marL="180000" algn="ctr"/>
            <a:r>
              <a:rPr lang="sv-SE" sz="2000" b="1" dirty="0">
                <a:solidFill>
                  <a:schemeClr val="bg1"/>
                </a:solidFill>
                <a:latin typeface="+mj-lt"/>
              </a:rPr>
              <a:t>Effekten blir att vi får en mer komplett bild av vad som ska uppnås </a:t>
            </a:r>
          </a:p>
          <a:p>
            <a:pPr marL="180000" algn="ctr"/>
            <a:r>
              <a:rPr lang="sv-SE" sz="2000" b="1" dirty="0">
                <a:solidFill>
                  <a:schemeClr val="bg1"/>
                </a:solidFill>
                <a:latin typeface="+mj-lt"/>
              </a:rPr>
              <a:t>och bättre styrning av tillgängliga resurser </a:t>
            </a:r>
          </a:p>
          <a:p>
            <a:pPr marL="180000" algn="ctr"/>
            <a:endParaRPr lang="sv-SE" b="1" dirty="0">
              <a:solidFill>
                <a:schemeClr val="bg1"/>
              </a:solidFill>
              <a:latin typeface="+mj-lt"/>
            </a:endParaRPr>
          </a:p>
        </p:txBody>
      </p:sp>
      <p:sp>
        <p:nvSpPr>
          <p:cNvPr id="6" name="Rubrik 5">
            <a:extLst>
              <a:ext uri="{FF2B5EF4-FFF2-40B4-BE49-F238E27FC236}">
                <a16:creationId xmlns:a16="http://schemas.microsoft.com/office/drawing/2014/main" xmlns="" id="{5F057264-7E94-4870-AFC4-F5452FA7B45F}"/>
              </a:ext>
            </a:extLst>
          </p:cNvPr>
          <p:cNvSpPr>
            <a:spLocks noGrp="1"/>
          </p:cNvSpPr>
          <p:nvPr>
            <p:ph type="title"/>
          </p:nvPr>
        </p:nvSpPr>
        <p:spPr>
          <a:xfrm>
            <a:off x="1773388" y="942168"/>
            <a:ext cx="8580582" cy="966397"/>
          </a:xfrm>
        </p:spPr>
        <p:txBody>
          <a:bodyPr/>
          <a:lstStyle/>
          <a:p>
            <a:r>
              <a:rPr lang="sv-SE" dirty="0"/>
              <a:t>Vad är skillnaden med integrerad kriskommunikation?</a:t>
            </a:r>
          </a:p>
        </p:txBody>
      </p:sp>
      <p:sp>
        <p:nvSpPr>
          <p:cNvPr id="7" name="Platshållare för innehåll 6">
            <a:extLst>
              <a:ext uri="{FF2B5EF4-FFF2-40B4-BE49-F238E27FC236}">
                <a16:creationId xmlns:a16="http://schemas.microsoft.com/office/drawing/2014/main" xmlns="" id="{2F88DE0F-A7D8-4883-B3B0-006E2BDA975F}"/>
              </a:ext>
            </a:extLst>
          </p:cNvPr>
          <p:cNvSpPr>
            <a:spLocks noGrp="1"/>
          </p:cNvSpPr>
          <p:nvPr>
            <p:ph idx="1"/>
          </p:nvPr>
        </p:nvSpPr>
        <p:spPr>
          <a:xfrm>
            <a:off x="1773388" y="2162892"/>
            <a:ext cx="8580582" cy="2518062"/>
          </a:xfrm>
        </p:spPr>
        <p:txBody>
          <a:bodyPr/>
          <a:lstStyle/>
          <a:p>
            <a:pPr marL="457200" indent="-457200">
              <a:buFont typeface="+mj-lt"/>
              <a:buAutoNum type="arabicPeriod"/>
            </a:pPr>
            <a:r>
              <a:rPr lang="sv-SE" sz="1800" dirty="0"/>
              <a:t>Vi inkluderar systematiskt människors upplevelser, reaktioner, frågeställningar och behov samt mediers rapportering. </a:t>
            </a:r>
          </a:p>
          <a:p>
            <a:pPr marL="457200" indent="-457200">
              <a:buFont typeface="+mj-lt"/>
              <a:buAutoNum type="arabicPeriod"/>
            </a:pPr>
            <a:r>
              <a:rPr lang="sv-SE" sz="1800" dirty="0"/>
              <a:t>Vi utgår från:</a:t>
            </a:r>
          </a:p>
          <a:p>
            <a:pPr lvl="1"/>
            <a:r>
              <a:rPr lang="sv-SE" sz="1800" dirty="0"/>
              <a:t>händelseutvecklingen påverkar människors kommunikationsbehov. </a:t>
            </a:r>
          </a:p>
          <a:p>
            <a:pPr lvl="1"/>
            <a:r>
              <a:rPr lang="sv-SE" sz="1800" dirty="0"/>
              <a:t>samtidigt kan människors och mediers agerande få påverkan på samma händelseutveckling. (positivt och negativt)</a:t>
            </a:r>
          </a:p>
          <a:p>
            <a:pPr marL="457200" indent="-457200">
              <a:buFont typeface="+mj-lt"/>
              <a:buAutoNum type="arabicPeriod"/>
            </a:pPr>
            <a:r>
              <a:rPr lang="sv-SE" sz="1800" dirty="0"/>
              <a:t>Vi motverkar att kommunikation blir ett separat spår (uppgifter för alla roller). </a:t>
            </a:r>
          </a:p>
          <a:p>
            <a:endParaRPr lang="sv-SE" sz="1600" dirty="0"/>
          </a:p>
        </p:txBody>
      </p:sp>
    </p:spTree>
    <p:extLst>
      <p:ext uri="{BB962C8B-B14F-4D97-AF65-F5344CB8AC3E}">
        <p14:creationId xmlns:p14="http://schemas.microsoft.com/office/powerpoint/2010/main" val="1613129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153393"/>
            <a:ext cx="8580582" cy="966397"/>
          </a:xfrm>
        </p:spPr>
        <p:txBody>
          <a:bodyPr/>
          <a:lstStyle/>
          <a:p>
            <a:r>
              <a:rPr lang="sv-SE" dirty="0"/>
              <a:t>Diskutera</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endParaRPr lang="sv-SE" sz="2000" dirty="0">
              <a:solidFill>
                <a:schemeClr val="bg1"/>
              </a:solidFill>
              <a:latin typeface="+mj-lt"/>
            </a:endParaRPr>
          </a:p>
          <a:p>
            <a:pPr marL="360000" indent="0" eaLnBrk="1" fontAlgn="auto" hangingPunct="1">
              <a:spcAft>
                <a:spcPts val="0"/>
              </a:spcAft>
              <a:buNone/>
              <a:defRPr/>
            </a:pPr>
            <a:r>
              <a:rPr lang="sv-SE" sz="2800" dirty="0">
                <a:solidFill>
                  <a:schemeClr val="bg1"/>
                </a:solidFill>
                <a:latin typeface="+mj-lt"/>
              </a:rPr>
              <a:t>Ge exempel på vad det är olika </a:t>
            </a:r>
            <a:r>
              <a:rPr lang="sv-SE" sz="2800" dirty="0" smtClean="0">
                <a:solidFill>
                  <a:schemeClr val="bg1"/>
                </a:solidFill>
                <a:latin typeface="+mj-lt"/>
              </a:rPr>
              <a:t>roller och funktioner gör i </a:t>
            </a:r>
            <a:r>
              <a:rPr lang="sv-SE" sz="2800" dirty="0">
                <a:solidFill>
                  <a:schemeClr val="bg1"/>
                </a:solidFill>
                <a:latin typeface="+mj-lt"/>
              </a:rPr>
              <a:t>varje </a:t>
            </a:r>
            <a:r>
              <a:rPr lang="sv-SE" sz="2800" dirty="0" smtClean="0">
                <a:solidFill>
                  <a:schemeClr val="bg1"/>
                </a:solidFill>
                <a:latin typeface="+mj-lt"/>
              </a:rPr>
              <a:t>”tårtbit” </a:t>
            </a:r>
            <a:r>
              <a:rPr lang="sv-SE" sz="2800" dirty="0">
                <a:solidFill>
                  <a:schemeClr val="bg1"/>
                </a:solidFill>
                <a:latin typeface="+mj-lt"/>
              </a:rPr>
              <a:t>för att integrera det kommunikativa perspektivet. </a:t>
            </a:r>
          </a:p>
          <a:p>
            <a:pPr marL="360000" indent="0" eaLnBrk="1" fontAlgn="auto" hangingPunct="1">
              <a:spcAft>
                <a:spcPts val="0"/>
              </a:spcAft>
              <a:buNone/>
              <a:defRPr/>
            </a:pPr>
            <a:endParaRPr lang="sv-SE" sz="20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p:cNvPicPr>
            <a:picLocks noChangeAspect="1"/>
          </p:cNvPicPr>
          <p:nvPr/>
        </p:nvPicPr>
        <p:blipFill>
          <a:blip r:embed="rId3"/>
          <a:stretch>
            <a:fillRect/>
          </a:stretch>
        </p:blipFill>
        <p:spPr>
          <a:xfrm>
            <a:off x="8161572" y="3984171"/>
            <a:ext cx="1396085" cy="1403756"/>
          </a:xfrm>
          <a:prstGeom prst="flowChartConnector">
            <a:avLst/>
          </a:prstGeom>
        </p:spPr>
      </p:pic>
    </p:spTree>
    <p:extLst>
      <p:ext uri="{BB962C8B-B14F-4D97-AF65-F5344CB8AC3E}">
        <p14:creationId xmlns:p14="http://schemas.microsoft.com/office/powerpoint/2010/main" val="261093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xmlns="" id="{001AB748-B46B-483F-9C36-B742FD617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507" y="1239576"/>
            <a:ext cx="6773646" cy="5461001"/>
          </a:xfrm>
          <a:prstGeom prst="rect">
            <a:avLst/>
          </a:prstGeom>
        </p:spPr>
      </p:pic>
      <p:sp>
        <p:nvSpPr>
          <p:cNvPr id="4" name="Rubrik 3">
            <a:extLst>
              <a:ext uri="{FF2B5EF4-FFF2-40B4-BE49-F238E27FC236}">
                <a16:creationId xmlns:a16="http://schemas.microsoft.com/office/drawing/2014/main" xmlns="" id="{38F241F9-1805-4DBA-8E52-B677AD03650C}"/>
              </a:ext>
            </a:extLst>
          </p:cNvPr>
          <p:cNvSpPr>
            <a:spLocks noGrp="1"/>
          </p:cNvSpPr>
          <p:nvPr>
            <p:ph type="title"/>
          </p:nvPr>
        </p:nvSpPr>
        <p:spPr>
          <a:xfrm>
            <a:off x="1879913" y="533055"/>
            <a:ext cx="8561259" cy="516224"/>
          </a:xfrm>
        </p:spPr>
        <p:txBody>
          <a:bodyPr/>
          <a:lstStyle/>
          <a:p>
            <a:r>
              <a:rPr lang="sv-SE" dirty="0"/>
              <a:t>Bedöma situationen och </a:t>
            </a:r>
            <a:r>
              <a:rPr lang="sv-SE" dirty="0" smtClean="0"/>
              <a:t>prioritera </a:t>
            </a:r>
            <a:r>
              <a:rPr lang="sv-SE" dirty="0"/>
              <a:t>behov</a:t>
            </a:r>
          </a:p>
        </p:txBody>
      </p:sp>
      <p:pic>
        <p:nvPicPr>
          <p:cNvPr id="6" name="Bildobjekt 5">
            <a:extLst>
              <a:ext uri="{FF2B5EF4-FFF2-40B4-BE49-F238E27FC236}">
                <a16:creationId xmlns:a16="http://schemas.microsoft.com/office/drawing/2014/main" xmlns="" id="{1EBE5823-18B4-4939-897F-5FED78C944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960" y="321292"/>
            <a:ext cx="1230630" cy="1222058"/>
          </a:xfrm>
          <a:prstGeom prst="rect">
            <a:avLst/>
          </a:prstGeom>
        </p:spPr>
      </p:pic>
    </p:spTree>
    <p:extLst>
      <p:ext uri="{BB962C8B-B14F-4D97-AF65-F5344CB8AC3E}">
        <p14:creationId xmlns:p14="http://schemas.microsoft.com/office/powerpoint/2010/main" val="558895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38F241F9-1805-4DBA-8E52-B677AD03650C}"/>
              </a:ext>
            </a:extLst>
          </p:cNvPr>
          <p:cNvSpPr>
            <a:spLocks noGrp="1"/>
          </p:cNvSpPr>
          <p:nvPr>
            <p:ph type="title"/>
          </p:nvPr>
        </p:nvSpPr>
        <p:spPr>
          <a:xfrm>
            <a:off x="2145727" y="692543"/>
            <a:ext cx="10517206" cy="516224"/>
          </a:xfrm>
        </p:spPr>
        <p:txBody>
          <a:bodyPr/>
          <a:lstStyle/>
          <a:p>
            <a:r>
              <a:rPr lang="sv-SE" dirty="0"/>
              <a:t>Bedöma situationen </a:t>
            </a:r>
            <a:r>
              <a:rPr lang="sv-SE" dirty="0" smtClean="0"/>
              <a:t>och </a:t>
            </a:r>
            <a:r>
              <a:rPr lang="sv-SE" dirty="0"/>
              <a:t/>
            </a:r>
            <a:br>
              <a:rPr lang="sv-SE" dirty="0"/>
            </a:br>
            <a:r>
              <a:rPr lang="sv-SE" dirty="0"/>
              <a:t>prioritera behov</a:t>
            </a:r>
          </a:p>
        </p:txBody>
      </p:sp>
      <p:pic>
        <p:nvPicPr>
          <p:cNvPr id="6" name="Bildobjekt 5">
            <a:extLst>
              <a:ext uri="{FF2B5EF4-FFF2-40B4-BE49-F238E27FC236}">
                <a16:creationId xmlns:a16="http://schemas.microsoft.com/office/drawing/2014/main" xmlns="" id="{1EBE5823-18B4-4939-897F-5FED78C94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90" y="597738"/>
            <a:ext cx="1230630" cy="1222058"/>
          </a:xfrm>
          <a:prstGeom prst="rect">
            <a:avLst/>
          </a:prstGeom>
        </p:spPr>
      </p:pic>
      <p:sp>
        <p:nvSpPr>
          <p:cNvPr id="2" name="Rektangel 1">
            <a:extLst>
              <a:ext uri="{FF2B5EF4-FFF2-40B4-BE49-F238E27FC236}">
                <a16:creationId xmlns:a16="http://schemas.microsoft.com/office/drawing/2014/main" xmlns="" id="{2E2525AE-3727-4D2C-AAB7-2999D8FFBCB6}"/>
              </a:ext>
            </a:extLst>
          </p:cNvPr>
          <p:cNvSpPr/>
          <p:nvPr/>
        </p:nvSpPr>
        <p:spPr>
          <a:xfrm>
            <a:off x="2145727" y="1924170"/>
            <a:ext cx="8773910" cy="4093428"/>
          </a:xfrm>
          <a:prstGeom prst="rect">
            <a:avLst/>
          </a:prstGeom>
        </p:spPr>
        <p:txBody>
          <a:bodyPr wrap="square">
            <a:spAutoFit/>
          </a:bodyPr>
          <a:lstStyle/>
          <a:p>
            <a:r>
              <a:rPr lang="sv-SE" sz="2000" dirty="0"/>
              <a:t>Fakta om upplevelser, reaktioner och mediebild</a:t>
            </a:r>
          </a:p>
          <a:p>
            <a:pPr lvl="1"/>
            <a:r>
              <a:rPr lang="sv-SE" sz="2000" dirty="0" smtClean="0"/>
              <a:t>- Digital </a:t>
            </a:r>
            <a:r>
              <a:rPr lang="sv-SE" sz="2000" dirty="0"/>
              <a:t>omvärldsbevakning</a:t>
            </a:r>
          </a:p>
          <a:p>
            <a:pPr lvl="1"/>
            <a:r>
              <a:rPr lang="sv-SE" sz="2000" dirty="0" smtClean="0"/>
              <a:t>- Omvärldsbevakning </a:t>
            </a:r>
            <a:r>
              <a:rPr lang="sv-SE" sz="2000" dirty="0"/>
              <a:t>med hjälp av verksamheter</a:t>
            </a:r>
          </a:p>
          <a:p>
            <a:pPr marL="57150" indent="0">
              <a:buNone/>
            </a:pPr>
            <a:r>
              <a:rPr lang="sv-SE" sz="2000" i="1" dirty="0"/>
              <a:t>(Vägledningen sid 27.)</a:t>
            </a:r>
            <a:br>
              <a:rPr lang="sv-SE" sz="2000" i="1" dirty="0"/>
            </a:br>
            <a:endParaRPr lang="sv-SE" sz="2000" dirty="0"/>
          </a:p>
          <a:p>
            <a:r>
              <a:rPr lang="sv-SE" sz="2000" dirty="0"/>
              <a:t>Antaganden om upplevelser, reaktioner och mediebild</a:t>
            </a:r>
          </a:p>
          <a:p>
            <a:pPr lvl="1"/>
            <a:r>
              <a:rPr lang="sv-SE" sz="2000" dirty="0" smtClean="0"/>
              <a:t>- Hur </a:t>
            </a:r>
            <a:r>
              <a:rPr lang="sv-SE" sz="2000" dirty="0"/>
              <a:t>kan berörda individer och grupper uppleva situationen?</a:t>
            </a:r>
          </a:p>
          <a:p>
            <a:pPr lvl="1"/>
            <a:r>
              <a:rPr lang="sv-SE" sz="2000" dirty="0" smtClean="0"/>
              <a:t>- Hur </a:t>
            </a:r>
            <a:r>
              <a:rPr lang="sv-SE" sz="2000" dirty="0"/>
              <a:t>kan berörda agera?</a:t>
            </a:r>
          </a:p>
          <a:p>
            <a:pPr lvl="1"/>
            <a:r>
              <a:rPr lang="sv-SE" sz="2000" dirty="0" smtClean="0"/>
              <a:t>- Vad </a:t>
            </a:r>
            <a:r>
              <a:rPr lang="sv-SE" sz="2000" dirty="0"/>
              <a:t>kan berörda vilja/behöva veta?</a:t>
            </a:r>
          </a:p>
          <a:p>
            <a:pPr lvl="1"/>
            <a:r>
              <a:rPr lang="sv-SE" sz="2000" dirty="0" smtClean="0"/>
              <a:t>- Vilka </a:t>
            </a:r>
            <a:r>
              <a:rPr lang="sv-SE" sz="2000" dirty="0"/>
              <a:t>stora frågeställningar blir tongivande i medierapporteringen?</a:t>
            </a:r>
          </a:p>
          <a:p>
            <a:pPr lvl="1"/>
            <a:r>
              <a:rPr lang="sv-SE" sz="2000" dirty="0" smtClean="0"/>
              <a:t>- Vilka </a:t>
            </a:r>
            <a:r>
              <a:rPr lang="sv-SE" sz="2000" dirty="0"/>
              <a:t>resurser krävs och kommer att krävas för att möta </a:t>
            </a:r>
            <a:r>
              <a:rPr lang="sv-SE" sz="2000" dirty="0" smtClean="0"/>
              <a:t> </a:t>
            </a:r>
            <a:br>
              <a:rPr lang="sv-SE" sz="2000" dirty="0" smtClean="0"/>
            </a:br>
            <a:r>
              <a:rPr lang="sv-SE" sz="2000" dirty="0" smtClean="0"/>
              <a:t>  kommunikationsbehoven</a:t>
            </a:r>
            <a:r>
              <a:rPr lang="sv-SE" sz="2000" dirty="0"/>
              <a:t>?</a:t>
            </a:r>
          </a:p>
          <a:p>
            <a:r>
              <a:rPr lang="sv-SE" sz="2000" i="1" dirty="0"/>
              <a:t>(Vägledningen sid 28.)</a:t>
            </a:r>
          </a:p>
        </p:txBody>
      </p:sp>
    </p:spTree>
    <p:extLst>
      <p:ext uri="{BB962C8B-B14F-4D97-AF65-F5344CB8AC3E}">
        <p14:creationId xmlns:p14="http://schemas.microsoft.com/office/powerpoint/2010/main" val="1897884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EAEB052B-4618-4D6E-83A6-01E994A32B34}"/>
              </a:ext>
            </a:extLst>
          </p:cNvPr>
          <p:cNvSpPr>
            <a:spLocks noGrp="1"/>
          </p:cNvSpPr>
          <p:nvPr>
            <p:ph type="title"/>
          </p:nvPr>
        </p:nvSpPr>
        <p:spPr>
          <a:xfrm>
            <a:off x="2039402" y="550554"/>
            <a:ext cx="10517206" cy="516224"/>
          </a:xfrm>
        </p:spPr>
        <p:txBody>
          <a:bodyPr/>
          <a:lstStyle/>
          <a:p>
            <a:r>
              <a:rPr lang="sv-SE" dirty="0"/>
              <a:t>Bedöma situationen och prioritera behov</a:t>
            </a:r>
          </a:p>
        </p:txBody>
      </p:sp>
      <p:pic>
        <p:nvPicPr>
          <p:cNvPr id="5" name="Platshållare för innehåll 5" descr="En bild som visar skärmbild&#10;&#10;Automatiskt genererad beskrivning">
            <a:extLst>
              <a:ext uri="{FF2B5EF4-FFF2-40B4-BE49-F238E27FC236}">
                <a16:creationId xmlns:a16="http://schemas.microsoft.com/office/drawing/2014/main" xmlns="" id="{2DC24769-3757-47CE-A9F3-1B25CA45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646" y="1443375"/>
            <a:ext cx="8229600" cy="4405579"/>
          </a:xfrm>
          <a:prstGeom prst="rect">
            <a:avLst/>
          </a:prstGeom>
        </p:spPr>
      </p:pic>
      <p:pic>
        <p:nvPicPr>
          <p:cNvPr id="6" name="Bildobjekt 5">
            <a:extLst>
              <a:ext uri="{FF2B5EF4-FFF2-40B4-BE49-F238E27FC236}">
                <a16:creationId xmlns:a16="http://schemas.microsoft.com/office/drawing/2014/main" xmlns="" id="{AE69E87F-CD67-4DE3-8429-301ADEC99C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06" y="373717"/>
            <a:ext cx="1230630" cy="1222058"/>
          </a:xfrm>
          <a:prstGeom prst="rect">
            <a:avLst/>
          </a:prstGeom>
        </p:spPr>
      </p:pic>
      <p:sp>
        <p:nvSpPr>
          <p:cNvPr id="7" name="Ellips 6">
            <a:extLst>
              <a:ext uri="{FF2B5EF4-FFF2-40B4-BE49-F238E27FC236}">
                <a16:creationId xmlns:a16="http://schemas.microsoft.com/office/drawing/2014/main" xmlns="" id="{3871197E-282F-4197-A477-1ED7F568F92C}"/>
              </a:ext>
            </a:extLst>
          </p:cNvPr>
          <p:cNvSpPr/>
          <p:nvPr/>
        </p:nvSpPr>
        <p:spPr>
          <a:xfrm>
            <a:off x="6095166" y="3660871"/>
            <a:ext cx="3145437"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xmlns="" id="{04595BA8-2E0E-41D2-96C2-94A11E95AAF2}"/>
              </a:ext>
            </a:extLst>
          </p:cNvPr>
          <p:cNvSpPr/>
          <p:nvPr/>
        </p:nvSpPr>
        <p:spPr>
          <a:xfrm>
            <a:off x="2267754" y="2076695"/>
            <a:ext cx="5218967"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Ellips 8">
            <a:extLst>
              <a:ext uri="{FF2B5EF4-FFF2-40B4-BE49-F238E27FC236}">
                <a16:creationId xmlns:a16="http://schemas.microsoft.com/office/drawing/2014/main" xmlns="" id="{6788CD27-B0EF-467E-AEFB-361B42151275}"/>
              </a:ext>
            </a:extLst>
          </p:cNvPr>
          <p:cNvSpPr/>
          <p:nvPr/>
        </p:nvSpPr>
        <p:spPr>
          <a:xfrm>
            <a:off x="6372210" y="5029023"/>
            <a:ext cx="3456384" cy="8199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xmlns="" id="{1816CEEF-D285-4D03-9F76-7AF811D0E79C}"/>
              </a:ext>
            </a:extLst>
          </p:cNvPr>
          <p:cNvSpPr/>
          <p:nvPr/>
        </p:nvSpPr>
        <p:spPr>
          <a:xfrm>
            <a:off x="2950217" y="4630090"/>
            <a:ext cx="1621793" cy="686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8105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38F241F9-1805-4DBA-8E52-B677AD03650C}"/>
              </a:ext>
            </a:extLst>
          </p:cNvPr>
          <p:cNvSpPr>
            <a:spLocks noGrp="1"/>
          </p:cNvSpPr>
          <p:nvPr>
            <p:ph type="title"/>
          </p:nvPr>
        </p:nvSpPr>
        <p:spPr>
          <a:xfrm>
            <a:off x="1761471" y="684845"/>
            <a:ext cx="5383792" cy="516224"/>
          </a:xfrm>
        </p:spPr>
        <p:txBody>
          <a:bodyPr/>
          <a:lstStyle/>
          <a:p>
            <a:r>
              <a:rPr lang="sv-SE" dirty="0"/>
              <a:t>Exempel på samlad</a:t>
            </a:r>
            <a:br>
              <a:rPr lang="sv-SE" dirty="0"/>
            </a:br>
            <a:r>
              <a:rPr lang="sv-SE" dirty="0"/>
              <a:t>lägesbild</a:t>
            </a:r>
          </a:p>
        </p:txBody>
      </p:sp>
      <p:pic>
        <p:nvPicPr>
          <p:cNvPr id="8" name="Bildobjekt 7">
            <a:extLst>
              <a:ext uri="{FF2B5EF4-FFF2-40B4-BE49-F238E27FC236}">
                <a16:creationId xmlns:a16="http://schemas.microsoft.com/office/drawing/2014/main" xmlns="" id="{8544C5CB-483E-490F-B901-5F18DE7F3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67" y="595279"/>
            <a:ext cx="1210628" cy="1211580"/>
          </a:xfrm>
          <a:prstGeom prst="rect">
            <a:avLst/>
          </a:prstGeom>
        </p:spPr>
      </p:pic>
      <p:sp>
        <p:nvSpPr>
          <p:cNvPr id="11" name="textruta 10">
            <a:extLst>
              <a:ext uri="{FF2B5EF4-FFF2-40B4-BE49-F238E27FC236}">
                <a16:creationId xmlns:a16="http://schemas.microsoft.com/office/drawing/2014/main" xmlns="" id="{8522EE39-3775-46A1-8805-F97AB7209456}"/>
              </a:ext>
            </a:extLst>
          </p:cNvPr>
          <p:cNvSpPr txBox="1"/>
          <p:nvPr/>
        </p:nvSpPr>
        <p:spPr>
          <a:xfrm>
            <a:off x="1761471" y="1790726"/>
            <a:ext cx="2520280" cy="369332"/>
          </a:xfrm>
          <a:prstGeom prst="rect">
            <a:avLst/>
          </a:prstGeom>
          <a:noFill/>
        </p:spPr>
        <p:txBody>
          <a:bodyPr wrap="square" rtlCol="0">
            <a:spAutoFit/>
          </a:bodyPr>
          <a:lstStyle/>
          <a:p>
            <a:r>
              <a:rPr lang="sv-SE" i="1" dirty="0"/>
              <a:t>Vägledningen sid 25.</a:t>
            </a:r>
          </a:p>
        </p:txBody>
      </p:sp>
      <p:pic>
        <p:nvPicPr>
          <p:cNvPr id="3" name="Bildobjekt 2"/>
          <p:cNvPicPr>
            <a:picLocks noChangeAspect="1"/>
          </p:cNvPicPr>
          <p:nvPr/>
        </p:nvPicPr>
        <p:blipFill>
          <a:blip r:embed="rId4"/>
          <a:stretch>
            <a:fillRect/>
          </a:stretch>
        </p:blipFill>
        <p:spPr>
          <a:xfrm>
            <a:off x="6324386" y="367991"/>
            <a:ext cx="5314950" cy="5943600"/>
          </a:xfrm>
          <a:prstGeom prst="snipRoundRect">
            <a:avLst/>
          </a:prstGeom>
        </p:spPr>
      </p:pic>
    </p:spTree>
    <p:extLst>
      <p:ext uri="{BB962C8B-B14F-4D97-AF65-F5344CB8AC3E}">
        <p14:creationId xmlns:p14="http://schemas.microsoft.com/office/powerpoint/2010/main" val="1083489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xmlns="" id="{001AB748-B46B-483F-9C36-B742FD6178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38"/>
          <a:stretch/>
        </p:blipFill>
        <p:spPr>
          <a:xfrm>
            <a:off x="2640640" y="1498033"/>
            <a:ext cx="6793291" cy="5348816"/>
          </a:xfrm>
          <a:prstGeom prst="rect">
            <a:avLst/>
          </a:prstGeom>
        </p:spPr>
      </p:pic>
      <p:sp>
        <p:nvSpPr>
          <p:cNvPr id="4" name="Rubrik 3">
            <a:extLst>
              <a:ext uri="{FF2B5EF4-FFF2-40B4-BE49-F238E27FC236}">
                <a16:creationId xmlns:a16="http://schemas.microsoft.com/office/drawing/2014/main" xmlns="" id="{38F241F9-1805-4DBA-8E52-B677AD03650C}"/>
              </a:ext>
            </a:extLst>
          </p:cNvPr>
          <p:cNvSpPr>
            <a:spLocks noGrp="1"/>
          </p:cNvSpPr>
          <p:nvPr>
            <p:ph type="title"/>
          </p:nvPr>
        </p:nvSpPr>
        <p:spPr>
          <a:xfrm>
            <a:off x="2045106" y="536037"/>
            <a:ext cx="9775186" cy="516224"/>
          </a:xfrm>
        </p:spPr>
        <p:txBody>
          <a:bodyPr/>
          <a:lstStyle/>
          <a:p>
            <a:r>
              <a:rPr lang="sv-SE" dirty="0"/>
              <a:t>Träffa överenskommelse </a:t>
            </a:r>
            <a:r>
              <a:rPr lang="sv-SE" dirty="0" smtClean="0"/>
              <a:t>om </a:t>
            </a:r>
            <a:br>
              <a:rPr lang="sv-SE" dirty="0" smtClean="0"/>
            </a:br>
            <a:r>
              <a:rPr lang="sv-SE" dirty="0" smtClean="0"/>
              <a:t>aktörsgemensam inriktning och </a:t>
            </a:r>
            <a:r>
              <a:rPr lang="sv-SE" dirty="0"/>
              <a:t>samordning</a:t>
            </a:r>
          </a:p>
        </p:txBody>
      </p:sp>
      <p:pic>
        <p:nvPicPr>
          <p:cNvPr id="7" name="Bildobjekt 6">
            <a:extLst>
              <a:ext uri="{FF2B5EF4-FFF2-40B4-BE49-F238E27FC236}">
                <a16:creationId xmlns:a16="http://schemas.microsoft.com/office/drawing/2014/main" xmlns="" id="{6024A3F5-0B85-4CD6-8D42-6553155B7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43" y="446471"/>
            <a:ext cx="1210628" cy="1211580"/>
          </a:xfrm>
          <a:prstGeom prst="rect">
            <a:avLst/>
          </a:prstGeom>
        </p:spPr>
      </p:pic>
    </p:spTree>
    <p:extLst>
      <p:ext uri="{BB962C8B-B14F-4D97-AF65-F5344CB8AC3E}">
        <p14:creationId xmlns:p14="http://schemas.microsoft.com/office/powerpoint/2010/main" val="2381976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38E06728-A6F5-410B-B26B-F40AEAC43CB8}"/>
              </a:ext>
            </a:extLst>
          </p:cNvPr>
          <p:cNvSpPr>
            <a:spLocks noGrp="1"/>
          </p:cNvSpPr>
          <p:nvPr>
            <p:ph type="title"/>
          </p:nvPr>
        </p:nvSpPr>
        <p:spPr>
          <a:xfrm>
            <a:off x="2102025" y="640143"/>
            <a:ext cx="9283369" cy="966397"/>
          </a:xfrm>
        </p:spPr>
        <p:txBody>
          <a:bodyPr/>
          <a:lstStyle/>
          <a:p>
            <a:r>
              <a:rPr lang="sv-SE" dirty="0"/>
              <a:t>Träffa överenskommelse om aktörsgemensam inriktning och samordning</a:t>
            </a:r>
          </a:p>
        </p:txBody>
      </p:sp>
      <p:sp>
        <p:nvSpPr>
          <p:cNvPr id="6" name="Platshållare för innehåll 5">
            <a:extLst>
              <a:ext uri="{FF2B5EF4-FFF2-40B4-BE49-F238E27FC236}">
                <a16:creationId xmlns:a16="http://schemas.microsoft.com/office/drawing/2014/main" xmlns="" id="{507FE3DA-1AC1-4486-8F5B-FB1028F36DD7}"/>
              </a:ext>
            </a:extLst>
          </p:cNvPr>
          <p:cNvSpPr>
            <a:spLocks noGrp="1"/>
          </p:cNvSpPr>
          <p:nvPr>
            <p:ph idx="1"/>
          </p:nvPr>
        </p:nvSpPr>
        <p:spPr>
          <a:xfrm>
            <a:off x="2185789" y="1941071"/>
            <a:ext cx="8580582" cy="3601527"/>
          </a:xfrm>
        </p:spPr>
        <p:txBody>
          <a:bodyPr/>
          <a:lstStyle/>
          <a:p>
            <a:pPr marL="0" indent="0">
              <a:buNone/>
            </a:pPr>
            <a:r>
              <a:rPr lang="sv-SE" dirty="0" smtClean="0"/>
              <a:t>Kommunikationsaspekterna i mål:</a:t>
            </a:r>
          </a:p>
          <a:p>
            <a:r>
              <a:rPr lang="sv-SE" dirty="0" smtClean="0"/>
              <a:t>Vad </a:t>
            </a:r>
            <a:r>
              <a:rPr lang="sv-SE" dirty="0"/>
              <a:t>vill vi uppnå i relation till berörda människors upplevelse av och reaktion på det inträffade? </a:t>
            </a:r>
          </a:p>
          <a:p>
            <a:pPr marL="0" indent="0">
              <a:buNone/>
            </a:pPr>
            <a:r>
              <a:rPr lang="sv-SE" dirty="0"/>
              <a:t>Kommunikationsaspekterna i delmål:</a:t>
            </a:r>
          </a:p>
          <a:p>
            <a:r>
              <a:rPr lang="sv-SE" dirty="0"/>
              <a:t>Vad vill vi att berörda människor ska göra/inte göra respektive känna/veta för att få önskade effekter? </a:t>
            </a:r>
          </a:p>
          <a:p>
            <a:pPr marL="0" indent="0">
              <a:buNone/>
            </a:pPr>
            <a:r>
              <a:rPr lang="sv-SE" dirty="0"/>
              <a:t>Detta ger vägledning för arbetet med budskap. </a:t>
            </a:r>
          </a:p>
          <a:p>
            <a:pPr marL="0" indent="0">
              <a:buNone/>
            </a:pPr>
            <a:r>
              <a:rPr lang="sv-SE" i="1" dirty="0"/>
              <a:t>(Vägledningen sid 33.)</a:t>
            </a:r>
          </a:p>
          <a:p>
            <a:endParaRPr lang="sv-SE" sz="2800" dirty="0"/>
          </a:p>
        </p:txBody>
      </p:sp>
      <p:pic>
        <p:nvPicPr>
          <p:cNvPr id="7" name="Bildobjekt 6">
            <a:extLst>
              <a:ext uri="{FF2B5EF4-FFF2-40B4-BE49-F238E27FC236}">
                <a16:creationId xmlns:a16="http://schemas.microsoft.com/office/drawing/2014/main" xmlns="" id="{0628042E-40ED-4C0B-9C59-0B6551DC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64" y="640143"/>
            <a:ext cx="1210628" cy="1211580"/>
          </a:xfrm>
          <a:prstGeom prst="rect">
            <a:avLst/>
          </a:prstGeom>
        </p:spPr>
      </p:pic>
    </p:spTree>
    <p:extLst>
      <p:ext uri="{BB962C8B-B14F-4D97-AF65-F5344CB8AC3E}">
        <p14:creationId xmlns:p14="http://schemas.microsoft.com/office/powerpoint/2010/main" val="90987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76EFE12E-331E-4CD3-8DE6-2BA296B0228B}"/>
              </a:ext>
            </a:extLst>
          </p:cNvPr>
          <p:cNvSpPr>
            <a:spLocks noGrp="1"/>
          </p:cNvSpPr>
          <p:nvPr>
            <p:ph type="title"/>
          </p:nvPr>
        </p:nvSpPr>
        <p:spPr/>
        <p:txBody>
          <a:bodyPr/>
          <a:lstStyle/>
          <a:p>
            <a:r>
              <a:rPr lang="sv-SE" dirty="0"/>
              <a:t>Inledning</a:t>
            </a:r>
          </a:p>
        </p:txBody>
      </p:sp>
    </p:spTree>
    <p:extLst>
      <p:ext uri="{BB962C8B-B14F-4D97-AF65-F5344CB8AC3E}">
        <p14:creationId xmlns:p14="http://schemas.microsoft.com/office/powerpoint/2010/main" val="14965070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38E06728-A6F5-410B-B26B-F40AEAC43CB8}"/>
              </a:ext>
            </a:extLst>
          </p:cNvPr>
          <p:cNvSpPr>
            <a:spLocks noGrp="1"/>
          </p:cNvSpPr>
          <p:nvPr>
            <p:ph type="title"/>
          </p:nvPr>
        </p:nvSpPr>
        <p:spPr>
          <a:xfrm>
            <a:off x="2475914" y="679378"/>
            <a:ext cx="8580582" cy="966397"/>
          </a:xfrm>
        </p:spPr>
        <p:txBody>
          <a:bodyPr/>
          <a:lstStyle/>
          <a:p>
            <a:r>
              <a:rPr lang="sv-SE" dirty="0"/>
              <a:t>Träffa överenskommelse om aktörsgemensam inriktning och samordning</a:t>
            </a:r>
          </a:p>
        </p:txBody>
      </p:sp>
      <p:pic>
        <p:nvPicPr>
          <p:cNvPr id="7" name="Bildobjekt 6">
            <a:extLst>
              <a:ext uri="{FF2B5EF4-FFF2-40B4-BE49-F238E27FC236}">
                <a16:creationId xmlns:a16="http://schemas.microsoft.com/office/drawing/2014/main" xmlns="" id="{0628042E-40ED-4C0B-9C59-0B6551DC9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21" y="556787"/>
            <a:ext cx="1210628" cy="1211580"/>
          </a:xfrm>
          <a:prstGeom prst="rect">
            <a:avLst/>
          </a:prstGeom>
        </p:spPr>
      </p:pic>
      <p:pic>
        <p:nvPicPr>
          <p:cNvPr id="8" name="Platshållare för innehåll 9" descr="En bild som visar skärmbild&#10;&#10;Automatiskt genererad beskrivning">
            <a:extLst>
              <a:ext uri="{FF2B5EF4-FFF2-40B4-BE49-F238E27FC236}">
                <a16:creationId xmlns:a16="http://schemas.microsoft.com/office/drawing/2014/main" xmlns="" id="{6366C445-0CFD-42C6-A525-2701F064299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07360" y="2284947"/>
            <a:ext cx="8397551" cy="3600450"/>
          </a:xfrm>
        </p:spPr>
      </p:pic>
    </p:spTree>
    <p:extLst>
      <p:ext uri="{BB962C8B-B14F-4D97-AF65-F5344CB8AC3E}">
        <p14:creationId xmlns:p14="http://schemas.microsoft.com/office/powerpoint/2010/main" val="32243881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xmlns="" id="{35107F52-E386-4266-B0C6-2DA32BDCDE89}"/>
              </a:ext>
            </a:extLst>
          </p:cNvPr>
          <p:cNvSpPr>
            <a:spLocks noGrp="1"/>
          </p:cNvSpPr>
          <p:nvPr>
            <p:ph type="title"/>
          </p:nvPr>
        </p:nvSpPr>
        <p:spPr>
          <a:xfrm>
            <a:off x="651205" y="546799"/>
            <a:ext cx="10517206" cy="516224"/>
          </a:xfrm>
        </p:spPr>
        <p:txBody>
          <a:bodyPr/>
          <a:lstStyle/>
          <a:p>
            <a:r>
              <a:rPr lang="sv-SE" dirty="0"/>
              <a:t>Exempel på en</a:t>
            </a:r>
            <a:br>
              <a:rPr lang="sv-SE" dirty="0"/>
            </a:br>
            <a:r>
              <a:rPr lang="sv-SE" dirty="0"/>
              <a:t>aktörsgemensam</a:t>
            </a:r>
            <a:br>
              <a:rPr lang="sv-SE" dirty="0"/>
            </a:br>
            <a:r>
              <a:rPr lang="sv-SE" dirty="0"/>
              <a:t>överenskommelse</a:t>
            </a:r>
          </a:p>
        </p:txBody>
      </p:sp>
      <p:pic>
        <p:nvPicPr>
          <p:cNvPr id="10" name="Platshållare för innehåll 9" descr="En bild som visar skärmbild, text&#10;&#10;Beskrivning genererad med hög exakthet">
            <a:extLst>
              <a:ext uri="{FF2B5EF4-FFF2-40B4-BE49-F238E27FC236}">
                <a16:creationId xmlns:a16="http://schemas.microsoft.com/office/drawing/2014/main" xmlns="" id="{43195861-5512-4F4A-9D11-2C4187066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3466" y="19701"/>
            <a:ext cx="5218814" cy="6838299"/>
          </a:xfrm>
          <a:prstGeom prst="rect">
            <a:avLst/>
          </a:prstGeom>
        </p:spPr>
      </p:pic>
      <p:pic>
        <p:nvPicPr>
          <p:cNvPr id="11" name="Bildobjekt 10">
            <a:extLst>
              <a:ext uri="{FF2B5EF4-FFF2-40B4-BE49-F238E27FC236}">
                <a16:creationId xmlns:a16="http://schemas.microsoft.com/office/drawing/2014/main" xmlns="" id="{DEF9BF6E-1E4B-47BC-81DE-A9FE2EE6E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14" y="5021562"/>
            <a:ext cx="1210628" cy="1211580"/>
          </a:xfrm>
          <a:prstGeom prst="rect">
            <a:avLst/>
          </a:prstGeom>
        </p:spPr>
      </p:pic>
    </p:spTree>
    <p:extLst>
      <p:ext uri="{BB962C8B-B14F-4D97-AF65-F5344CB8AC3E}">
        <p14:creationId xmlns:p14="http://schemas.microsoft.com/office/powerpoint/2010/main" val="13184983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2005E465-61FC-4548-A7F9-AD7C49EA1B86}"/>
              </a:ext>
            </a:extLst>
          </p:cNvPr>
          <p:cNvSpPr>
            <a:spLocks noGrp="1"/>
          </p:cNvSpPr>
          <p:nvPr>
            <p:ph type="title"/>
          </p:nvPr>
        </p:nvSpPr>
        <p:spPr/>
        <p:txBody>
          <a:bodyPr/>
          <a:lstStyle/>
          <a:p>
            <a:r>
              <a:rPr lang="sv-SE" dirty="0"/>
              <a:t>Mervärde – bedömning och inriktning</a:t>
            </a:r>
          </a:p>
        </p:txBody>
      </p:sp>
      <p:sp>
        <p:nvSpPr>
          <p:cNvPr id="4" name="Platshållare för innehåll 3">
            <a:extLst>
              <a:ext uri="{FF2B5EF4-FFF2-40B4-BE49-F238E27FC236}">
                <a16:creationId xmlns:a16="http://schemas.microsoft.com/office/drawing/2014/main" xmlns="" id="{74133AFD-B31D-4521-BAB1-FE5FC0BE71B3}"/>
              </a:ext>
            </a:extLst>
          </p:cNvPr>
          <p:cNvSpPr>
            <a:spLocks noGrp="1"/>
          </p:cNvSpPr>
          <p:nvPr>
            <p:ph idx="1"/>
          </p:nvPr>
        </p:nvSpPr>
        <p:spPr/>
        <p:txBody>
          <a:bodyPr/>
          <a:lstStyle/>
          <a:p>
            <a:pPr marL="0" indent="0">
              <a:buNone/>
            </a:pPr>
            <a:r>
              <a:rPr lang="sv-SE" sz="2000" dirty="0" smtClean="0"/>
              <a:t>Om kommunikationsperspektivet inkluderas får vi </a:t>
            </a:r>
          </a:p>
          <a:p>
            <a:r>
              <a:rPr lang="sv-SE" sz="2000" dirty="0" smtClean="0"/>
              <a:t>en mer komplett bild av vad som ska uppnås </a:t>
            </a:r>
          </a:p>
          <a:p>
            <a:r>
              <a:rPr lang="sv-SE" sz="2000" dirty="0" smtClean="0"/>
              <a:t>och </a:t>
            </a:r>
            <a:r>
              <a:rPr lang="sv-SE" sz="2000" dirty="0"/>
              <a:t>bättre styrning av tillgängliga resurser </a:t>
            </a:r>
          </a:p>
          <a:p>
            <a:endParaRPr lang="sv-SE" sz="2000" dirty="0"/>
          </a:p>
        </p:txBody>
      </p:sp>
    </p:spTree>
    <p:extLst>
      <p:ext uri="{BB962C8B-B14F-4D97-AF65-F5344CB8AC3E}">
        <p14:creationId xmlns:p14="http://schemas.microsoft.com/office/powerpoint/2010/main" val="800578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5">
            <a:extLst>
              <a:ext uri="{FF2B5EF4-FFF2-40B4-BE49-F238E27FC236}">
                <a16:creationId xmlns:a16="http://schemas.microsoft.com/office/drawing/2014/main" xmlns="" id="{117FFA11-06EF-4064-8A81-B7D6122FC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918" y="747641"/>
            <a:ext cx="7151023" cy="5843039"/>
          </a:xfrm>
          <a:prstGeom prst="flowChartAlternateProcess">
            <a:avLst/>
          </a:prstGeom>
        </p:spPr>
      </p:pic>
      <p:sp>
        <p:nvSpPr>
          <p:cNvPr id="2" name="Rubrik 1">
            <a:extLst>
              <a:ext uri="{FF2B5EF4-FFF2-40B4-BE49-F238E27FC236}">
                <a16:creationId xmlns:a16="http://schemas.microsoft.com/office/drawing/2014/main" xmlns="" id="{088B640D-8075-4E04-8C2D-1E9B419B5E53}"/>
              </a:ext>
            </a:extLst>
          </p:cNvPr>
          <p:cNvSpPr>
            <a:spLocks noGrp="1"/>
          </p:cNvSpPr>
          <p:nvPr>
            <p:ph type="title"/>
          </p:nvPr>
        </p:nvSpPr>
        <p:spPr>
          <a:xfrm>
            <a:off x="1674794" y="602556"/>
            <a:ext cx="10517206" cy="516224"/>
          </a:xfrm>
        </p:spPr>
        <p:txBody>
          <a:bodyPr/>
          <a:lstStyle/>
          <a:p>
            <a:r>
              <a:rPr lang="sv-SE" dirty="0"/>
              <a:t>Konkretisera och </a:t>
            </a:r>
            <a:br>
              <a:rPr lang="sv-SE" dirty="0"/>
            </a:br>
            <a:r>
              <a:rPr lang="sv-SE" dirty="0"/>
              <a:t>planera åtgärder</a:t>
            </a:r>
          </a:p>
        </p:txBody>
      </p:sp>
      <p:pic>
        <p:nvPicPr>
          <p:cNvPr id="4" name="Bildobjekt 3">
            <a:extLst>
              <a:ext uri="{FF2B5EF4-FFF2-40B4-BE49-F238E27FC236}">
                <a16:creationId xmlns:a16="http://schemas.microsoft.com/office/drawing/2014/main" xmlns="" id="{23938CEE-0750-4B42-8026-A74847AFC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67" y="513466"/>
            <a:ext cx="1208723" cy="1210628"/>
          </a:xfrm>
          <a:prstGeom prst="rect">
            <a:avLst/>
          </a:prstGeom>
        </p:spPr>
      </p:pic>
    </p:spTree>
    <p:extLst>
      <p:ext uri="{BB962C8B-B14F-4D97-AF65-F5344CB8AC3E}">
        <p14:creationId xmlns:p14="http://schemas.microsoft.com/office/powerpoint/2010/main" val="2454796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38E06728-A6F5-410B-B26B-F40AEAC43CB8}"/>
              </a:ext>
            </a:extLst>
          </p:cNvPr>
          <p:cNvSpPr>
            <a:spLocks noGrp="1"/>
          </p:cNvSpPr>
          <p:nvPr>
            <p:ph type="title"/>
          </p:nvPr>
        </p:nvSpPr>
        <p:spPr>
          <a:xfrm>
            <a:off x="2074471" y="881702"/>
            <a:ext cx="8580582" cy="966397"/>
          </a:xfrm>
        </p:spPr>
        <p:txBody>
          <a:bodyPr/>
          <a:lstStyle/>
          <a:p>
            <a:r>
              <a:rPr lang="sv-SE" dirty="0"/>
              <a:t>Konkretisera och planera åtgärder</a:t>
            </a:r>
          </a:p>
        </p:txBody>
      </p:sp>
      <p:pic>
        <p:nvPicPr>
          <p:cNvPr id="6" name="Bildobjekt 5">
            <a:extLst>
              <a:ext uri="{FF2B5EF4-FFF2-40B4-BE49-F238E27FC236}">
                <a16:creationId xmlns:a16="http://schemas.microsoft.com/office/drawing/2014/main" xmlns="" id="{BDC30D00-DC6C-434A-A7CF-D3996D922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58" y="491957"/>
            <a:ext cx="1208723" cy="1210628"/>
          </a:xfrm>
          <a:prstGeom prst="rect">
            <a:avLst/>
          </a:prstGeom>
        </p:spPr>
      </p:pic>
      <p:pic>
        <p:nvPicPr>
          <p:cNvPr id="9" name="Platshållare för innehåll 8">
            <a:extLst>
              <a:ext uri="{FF2B5EF4-FFF2-40B4-BE49-F238E27FC236}">
                <a16:creationId xmlns:a16="http://schemas.microsoft.com/office/drawing/2014/main" xmlns="" id="{F4DF4FD9-9814-48F4-9824-327C77F9F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581" y="1848099"/>
            <a:ext cx="9424772" cy="3622646"/>
          </a:xfrm>
          <a:prstGeom prst="rect">
            <a:avLst/>
          </a:prstGeom>
        </p:spPr>
      </p:pic>
    </p:spTree>
    <p:extLst>
      <p:ext uri="{BB962C8B-B14F-4D97-AF65-F5344CB8AC3E}">
        <p14:creationId xmlns:p14="http://schemas.microsoft.com/office/powerpoint/2010/main" val="2778363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5">
            <a:extLst>
              <a:ext uri="{FF2B5EF4-FFF2-40B4-BE49-F238E27FC236}">
                <a16:creationId xmlns:a16="http://schemas.microsoft.com/office/drawing/2014/main" xmlns="" id="{117FFA11-06EF-4064-8A81-B7D6122FC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099" y="515890"/>
            <a:ext cx="7325095" cy="5985272"/>
          </a:xfrm>
          <a:prstGeom prst="rect">
            <a:avLst/>
          </a:prstGeom>
        </p:spPr>
      </p:pic>
      <p:sp>
        <p:nvSpPr>
          <p:cNvPr id="2" name="Rubrik 1">
            <a:extLst>
              <a:ext uri="{FF2B5EF4-FFF2-40B4-BE49-F238E27FC236}">
                <a16:creationId xmlns:a16="http://schemas.microsoft.com/office/drawing/2014/main" xmlns="" id="{088B640D-8075-4E04-8C2D-1E9B419B5E53}"/>
              </a:ext>
            </a:extLst>
          </p:cNvPr>
          <p:cNvSpPr>
            <a:spLocks noGrp="1"/>
          </p:cNvSpPr>
          <p:nvPr>
            <p:ph type="title"/>
          </p:nvPr>
        </p:nvSpPr>
        <p:spPr>
          <a:xfrm>
            <a:off x="1674794" y="738004"/>
            <a:ext cx="10517206" cy="516224"/>
          </a:xfrm>
        </p:spPr>
        <p:txBody>
          <a:bodyPr/>
          <a:lstStyle/>
          <a:p>
            <a:r>
              <a:rPr lang="sv-SE" dirty="0"/>
              <a:t>Genomföra </a:t>
            </a:r>
            <a:br>
              <a:rPr lang="sv-SE" dirty="0"/>
            </a:br>
            <a:r>
              <a:rPr lang="sv-SE" dirty="0"/>
              <a:t>åtgärder</a:t>
            </a:r>
          </a:p>
        </p:txBody>
      </p:sp>
      <p:pic>
        <p:nvPicPr>
          <p:cNvPr id="5" name="Platshållare för innehåll 6">
            <a:extLst>
              <a:ext uri="{FF2B5EF4-FFF2-40B4-BE49-F238E27FC236}">
                <a16:creationId xmlns:a16="http://schemas.microsoft.com/office/drawing/2014/main" xmlns="" id="{7045E3AA-E67F-4FE5-B29B-4A2FF5E39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478" y="542743"/>
            <a:ext cx="1218248" cy="1215390"/>
          </a:xfrm>
          <a:prstGeom prst="rect">
            <a:avLst/>
          </a:prstGeom>
        </p:spPr>
      </p:pic>
    </p:spTree>
    <p:extLst>
      <p:ext uri="{BB962C8B-B14F-4D97-AF65-F5344CB8AC3E}">
        <p14:creationId xmlns:p14="http://schemas.microsoft.com/office/powerpoint/2010/main" val="862223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F48DCD6B-EC26-44F8-87F1-290F27FE6203}"/>
              </a:ext>
            </a:extLst>
          </p:cNvPr>
          <p:cNvSpPr>
            <a:spLocks noGrp="1"/>
          </p:cNvSpPr>
          <p:nvPr>
            <p:ph type="title"/>
          </p:nvPr>
        </p:nvSpPr>
        <p:spPr/>
        <p:txBody>
          <a:bodyPr/>
          <a:lstStyle/>
          <a:p>
            <a:r>
              <a:rPr lang="sv-SE" dirty="0"/>
              <a:t>Mervärde - åtgärdsarbete</a:t>
            </a:r>
          </a:p>
        </p:txBody>
      </p:sp>
      <p:sp>
        <p:nvSpPr>
          <p:cNvPr id="4" name="Platshållare för innehåll 3">
            <a:extLst>
              <a:ext uri="{FF2B5EF4-FFF2-40B4-BE49-F238E27FC236}">
                <a16:creationId xmlns:a16="http://schemas.microsoft.com/office/drawing/2014/main" xmlns="" id="{0F4E4A7D-5538-40A5-A083-6E0D223C1027}"/>
              </a:ext>
            </a:extLst>
          </p:cNvPr>
          <p:cNvSpPr>
            <a:spLocks noGrp="1"/>
          </p:cNvSpPr>
          <p:nvPr>
            <p:ph idx="1"/>
          </p:nvPr>
        </p:nvSpPr>
        <p:spPr>
          <a:xfrm>
            <a:off x="1358255" y="2074820"/>
            <a:ext cx="8725892" cy="3791826"/>
          </a:xfrm>
        </p:spPr>
        <p:txBody>
          <a:bodyPr/>
          <a:lstStyle/>
          <a:p>
            <a:pPr marL="400050" lvl="1" indent="0">
              <a:spcAft>
                <a:spcPts val="450"/>
              </a:spcAft>
              <a:buNone/>
            </a:pPr>
            <a:r>
              <a:rPr lang="sv-SE" sz="2400" dirty="0" smtClean="0"/>
              <a:t>Aktörerna: </a:t>
            </a:r>
            <a:endParaRPr lang="sv-SE" sz="2400" dirty="0"/>
          </a:p>
          <a:p>
            <a:pPr marL="614363" lvl="1" indent="-214313">
              <a:spcAft>
                <a:spcPts val="450"/>
              </a:spcAft>
            </a:pPr>
            <a:r>
              <a:rPr lang="sv-SE" sz="2400" dirty="0"/>
              <a:t>H</a:t>
            </a:r>
            <a:r>
              <a:rPr lang="sv-SE" sz="2400" dirty="0" smtClean="0"/>
              <a:t>jälps </a:t>
            </a:r>
            <a:r>
              <a:rPr lang="sv-SE" sz="2400" dirty="0"/>
              <a:t>åt att kommunicera avgörande budskap, utifrån vad som ska uppnås.</a:t>
            </a:r>
          </a:p>
          <a:p>
            <a:pPr marL="614363" lvl="1" indent="-214313">
              <a:spcAft>
                <a:spcPts val="450"/>
              </a:spcAft>
            </a:pPr>
            <a:r>
              <a:rPr lang="sv-SE" sz="2400" dirty="0"/>
              <a:t>G</a:t>
            </a:r>
            <a:r>
              <a:rPr lang="sv-SE" sz="2400" dirty="0" smtClean="0"/>
              <a:t>er </a:t>
            </a:r>
            <a:r>
              <a:rPr lang="sv-SE" sz="2400" dirty="0"/>
              <a:t>svar på de frågor som berör målgrupperna mest. </a:t>
            </a:r>
          </a:p>
          <a:p>
            <a:pPr marL="614363" lvl="1" indent="-214313">
              <a:spcAft>
                <a:spcPts val="450"/>
              </a:spcAft>
            </a:pPr>
            <a:r>
              <a:rPr lang="sv-SE" sz="2400" dirty="0"/>
              <a:t>G</a:t>
            </a:r>
            <a:r>
              <a:rPr lang="sv-SE" sz="2400" dirty="0" smtClean="0"/>
              <a:t>er </a:t>
            </a:r>
            <a:r>
              <a:rPr lang="sv-SE" sz="2400" dirty="0"/>
              <a:t>en samstämmig bild av vad som sker.</a:t>
            </a:r>
          </a:p>
          <a:p>
            <a:pPr marL="614363" lvl="1" indent="-214313">
              <a:spcAft>
                <a:spcPts val="450"/>
              </a:spcAft>
            </a:pPr>
            <a:r>
              <a:rPr lang="sv-SE" sz="2400" dirty="0"/>
              <a:t>I</a:t>
            </a:r>
            <a:r>
              <a:rPr lang="sv-SE" sz="2400" dirty="0" smtClean="0"/>
              <a:t>dentifierar </a:t>
            </a:r>
            <a:r>
              <a:rPr lang="sv-SE" sz="2400" dirty="0"/>
              <a:t>kommunikationsbehov som ingen enskild aktör har ett tydligt ansvar för.</a:t>
            </a:r>
            <a:endParaRPr lang="sv-SE" sz="2400" dirty="0">
              <a:cs typeface="ＭＳ Ｐゴシック" charset="0"/>
            </a:endParaRPr>
          </a:p>
          <a:p>
            <a:endParaRPr lang="sv-SE" dirty="0"/>
          </a:p>
        </p:txBody>
      </p:sp>
    </p:spTree>
    <p:extLst>
      <p:ext uri="{BB962C8B-B14F-4D97-AF65-F5344CB8AC3E}">
        <p14:creationId xmlns:p14="http://schemas.microsoft.com/office/powerpoint/2010/main" val="3478754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3468455" y="418930"/>
            <a:ext cx="7415135" cy="6092014"/>
          </a:xfrm>
          <a:prstGeom prst="rect">
            <a:avLst/>
          </a:prstGeom>
        </p:spPr>
      </p:pic>
      <p:sp>
        <p:nvSpPr>
          <p:cNvPr id="2" name="Rubrik 1">
            <a:extLst>
              <a:ext uri="{FF2B5EF4-FFF2-40B4-BE49-F238E27FC236}">
                <a16:creationId xmlns:a16="http://schemas.microsoft.com/office/drawing/2014/main" xmlns="" id="{D89C82C3-5EFB-41F1-9DCD-E45545B46BEB}"/>
              </a:ext>
            </a:extLst>
          </p:cNvPr>
          <p:cNvSpPr>
            <a:spLocks noGrp="1"/>
          </p:cNvSpPr>
          <p:nvPr>
            <p:ph type="title"/>
          </p:nvPr>
        </p:nvSpPr>
        <p:spPr>
          <a:xfrm>
            <a:off x="1799779" y="513735"/>
            <a:ext cx="10517206" cy="516224"/>
          </a:xfrm>
        </p:spPr>
        <p:txBody>
          <a:bodyPr/>
          <a:lstStyle/>
          <a:p>
            <a:r>
              <a:rPr lang="sv-SE" dirty="0"/>
              <a:t>Följa upp</a:t>
            </a:r>
            <a:br>
              <a:rPr lang="sv-SE" dirty="0"/>
            </a:br>
            <a:r>
              <a:rPr lang="sv-SE" dirty="0"/>
              <a:t>effekterna</a:t>
            </a:r>
          </a:p>
        </p:txBody>
      </p:sp>
      <p:pic>
        <p:nvPicPr>
          <p:cNvPr id="5" name="Bildobjekt 4">
            <a:extLst>
              <a:ext uri="{FF2B5EF4-FFF2-40B4-BE49-F238E27FC236}">
                <a16:creationId xmlns:a16="http://schemas.microsoft.com/office/drawing/2014/main" xmlns="" id="{FE740AA2-79F9-4E0C-BF66-253D73E8C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469" y="418930"/>
            <a:ext cx="1230630" cy="1222058"/>
          </a:xfrm>
          <a:prstGeom prst="rect">
            <a:avLst/>
          </a:prstGeom>
        </p:spPr>
      </p:pic>
    </p:spTree>
    <p:extLst>
      <p:ext uri="{BB962C8B-B14F-4D97-AF65-F5344CB8AC3E}">
        <p14:creationId xmlns:p14="http://schemas.microsoft.com/office/powerpoint/2010/main" val="1464398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BC907B7-808F-4D73-8620-01238444157F}"/>
              </a:ext>
            </a:extLst>
          </p:cNvPr>
          <p:cNvSpPr>
            <a:spLocks noGrp="1"/>
          </p:cNvSpPr>
          <p:nvPr>
            <p:ph type="title"/>
          </p:nvPr>
        </p:nvSpPr>
        <p:spPr/>
        <p:txBody>
          <a:bodyPr/>
          <a:lstStyle/>
          <a:p>
            <a:r>
              <a:rPr lang="sv-SE" dirty="0"/>
              <a:t>Skillnad med integrerad kommunikation</a:t>
            </a:r>
          </a:p>
        </p:txBody>
      </p:sp>
      <p:sp>
        <p:nvSpPr>
          <p:cNvPr id="4" name="Platshållare för innehåll 3">
            <a:extLst>
              <a:ext uri="{FF2B5EF4-FFF2-40B4-BE49-F238E27FC236}">
                <a16:creationId xmlns:a16="http://schemas.microsoft.com/office/drawing/2014/main" xmlns="" id="{06A0379C-EBFD-41C9-88C3-B4DF54C1E44A}"/>
              </a:ext>
            </a:extLst>
          </p:cNvPr>
          <p:cNvSpPr>
            <a:spLocks noGrp="1"/>
          </p:cNvSpPr>
          <p:nvPr>
            <p:ph idx="1"/>
          </p:nvPr>
        </p:nvSpPr>
        <p:spPr>
          <a:xfrm>
            <a:off x="1773388" y="1896401"/>
            <a:ext cx="8580582" cy="2653297"/>
          </a:xfrm>
        </p:spPr>
        <p:txBody>
          <a:bodyPr/>
          <a:lstStyle/>
          <a:p>
            <a:pPr marL="457200" indent="-457200">
              <a:buFont typeface="+mj-lt"/>
              <a:buAutoNum type="arabicPeriod"/>
            </a:pPr>
            <a:r>
              <a:rPr lang="sv-SE" sz="1800" dirty="0"/>
              <a:t>Vi inkluderar systematiskt människors upplevelser, reaktioner, frågeställningar och behov samt mediers rapportering. </a:t>
            </a:r>
          </a:p>
          <a:p>
            <a:pPr marL="457200" indent="-457200">
              <a:buFont typeface="+mj-lt"/>
              <a:buAutoNum type="arabicPeriod"/>
            </a:pPr>
            <a:r>
              <a:rPr lang="sv-SE" sz="1800" dirty="0"/>
              <a:t>Vi utgår från:</a:t>
            </a:r>
          </a:p>
          <a:p>
            <a:pPr lvl="1"/>
            <a:r>
              <a:rPr lang="sv-SE" sz="1800" dirty="0"/>
              <a:t>händelseutvecklingen påverkar människors kommunikationsbehov. </a:t>
            </a:r>
          </a:p>
          <a:p>
            <a:pPr lvl="1"/>
            <a:r>
              <a:rPr lang="sv-SE" sz="1800" dirty="0"/>
              <a:t>samtidigt kan människors och mediers agerande få påverkan på samma händelseutveckling. (positivt och negativt)</a:t>
            </a:r>
          </a:p>
          <a:p>
            <a:pPr marL="457200" indent="-457200">
              <a:buFont typeface="+mj-lt"/>
              <a:buAutoNum type="arabicPeriod"/>
            </a:pPr>
            <a:r>
              <a:rPr lang="sv-SE" sz="1800" dirty="0"/>
              <a:t>Vi motverkar att kommunikation blir ett separat spår (uppgifter för alla roller) </a:t>
            </a:r>
          </a:p>
        </p:txBody>
      </p:sp>
      <p:sp>
        <p:nvSpPr>
          <p:cNvPr id="5" name="textruta 4">
            <a:extLst>
              <a:ext uri="{FF2B5EF4-FFF2-40B4-BE49-F238E27FC236}">
                <a16:creationId xmlns:a16="http://schemas.microsoft.com/office/drawing/2014/main" xmlns="" id="{6FFE7FA3-7C80-435A-888B-8D4B55B660EA}"/>
              </a:ext>
            </a:extLst>
          </p:cNvPr>
          <p:cNvSpPr txBox="1"/>
          <p:nvPr/>
        </p:nvSpPr>
        <p:spPr>
          <a:xfrm>
            <a:off x="0" y="4908884"/>
            <a:ext cx="12191999" cy="1261884"/>
          </a:xfrm>
          <a:prstGeom prst="rect">
            <a:avLst/>
          </a:prstGeom>
          <a:solidFill>
            <a:schemeClr val="accent2"/>
          </a:solidFill>
          <a:effectLst/>
        </p:spPr>
        <p:txBody>
          <a:bodyPr wrap="square" rtlCol="0">
            <a:spAutoFit/>
          </a:bodyPr>
          <a:lstStyle/>
          <a:p>
            <a:pPr marL="180000" algn="ctr"/>
            <a:endParaRPr lang="sv-SE" b="1" dirty="0">
              <a:solidFill>
                <a:schemeClr val="bg1"/>
              </a:solidFill>
              <a:latin typeface="+mj-lt"/>
            </a:endParaRPr>
          </a:p>
          <a:p>
            <a:pPr marL="180000" algn="ctr"/>
            <a:r>
              <a:rPr lang="sv-SE" sz="2000" b="1" dirty="0">
                <a:solidFill>
                  <a:schemeClr val="bg1"/>
                </a:solidFill>
                <a:latin typeface="+mj-lt"/>
              </a:rPr>
              <a:t>Effekten blir att vi får en mer komplett bild av vad som ska uppnås </a:t>
            </a:r>
          </a:p>
          <a:p>
            <a:pPr marL="180000" algn="ctr"/>
            <a:r>
              <a:rPr lang="sv-SE" sz="2000" b="1" dirty="0">
                <a:solidFill>
                  <a:schemeClr val="bg1"/>
                </a:solidFill>
                <a:latin typeface="+mj-lt"/>
              </a:rPr>
              <a:t>och bättre styrning av tillgängliga resurser </a:t>
            </a:r>
          </a:p>
          <a:p>
            <a:pPr marL="180000" algn="ctr"/>
            <a:endParaRPr lang="sv-SE" b="1" dirty="0">
              <a:solidFill>
                <a:schemeClr val="bg1"/>
              </a:solidFill>
              <a:latin typeface="+mj-lt"/>
            </a:endParaRPr>
          </a:p>
        </p:txBody>
      </p:sp>
    </p:spTree>
    <p:extLst>
      <p:ext uri="{BB962C8B-B14F-4D97-AF65-F5344CB8AC3E}">
        <p14:creationId xmlns:p14="http://schemas.microsoft.com/office/powerpoint/2010/main" val="3611994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86164775-C0BA-468B-A472-94A3A32971D7}"/>
              </a:ext>
            </a:extLst>
          </p:cNvPr>
          <p:cNvSpPr>
            <a:spLocks noGrp="1"/>
          </p:cNvSpPr>
          <p:nvPr>
            <p:ph type="title"/>
          </p:nvPr>
        </p:nvSpPr>
        <p:spPr>
          <a:xfrm>
            <a:off x="1774800" y="1102601"/>
            <a:ext cx="8582400" cy="1273968"/>
          </a:xfrm>
        </p:spPr>
        <p:txBody>
          <a:bodyPr/>
          <a:lstStyle/>
          <a:p>
            <a:r>
              <a:rPr lang="sv-SE" dirty="0"/>
              <a:t>Praktisk tillämpning</a:t>
            </a:r>
          </a:p>
        </p:txBody>
      </p:sp>
      <p:sp>
        <p:nvSpPr>
          <p:cNvPr id="2" name="Platshållare för text 1">
            <a:extLst>
              <a:ext uri="{FF2B5EF4-FFF2-40B4-BE49-F238E27FC236}">
                <a16:creationId xmlns:a16="http://schemas.microsoft.com/office/drawing/2014/main" xmlns="" id="{DD445BCE-E279-401F-83B8-172F9D75A761}"/>
              </a:ext>
            </a:extLst>
          </p:cNvPr>
          <p:cNvSpPr>
            <a:spLocks noGrp="1"/>
          </p:cNvSpPr>
          <p:nvPr>
            <p:ph type="body" idx="1"/>
          </p:nvPr>
        </p:nvSpPr>
        <p:spPr>
          <a:xfrm>
            <a:off x="1774800" y="2543276"/>
            <a:ext cx="8582400" cy="633743"/>
          </a:xfrm>
        </p:spPr>
        <p:txBody>
          <a:bodyPr/>
          <a:lstStyle/>
          <a:p>
            <a:r>
              <a:rPr lang="sv-SE" dirty="0"/>
              <a:t>Utvecklingsområden</a:t>
            </a:r>
          </a:p>
        </p:txBody>
      </p:sp>
    </p:spTree>
    <p:extLst>
      <p:ext uri="{BB962C8B-B14F-4D97-AF65-F5344CB8AC3E}">
        <p14:creationId xmlns:p14="http://schemas.microsoft.com/office/powerpoint/2010/main" val="47640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2FE688F-32D9-4B7E-816E-701A2A03F8B9}"/>
              </a:ext>
            </a:extLst>
          </p:cNvPr>
          <p:cNvSpPr>
            <a:spLocks noGrp="1"/>
          </p:cNvSpPr>
          <p:nvPr>
            <p:ph type="title"/>
          </p:nvPr>
        </p:nvSpPr>
        <p:spPr/>
        <p:txBody>
          <a:bodyPr/>
          <a:lstStyle/>
          <a:p>
            <a:r>
              <a:rPr lang="sv-SE" altLang="sv-SE" dirty="0"/>
              <a:t>Presentation</a:t>
            </a:r>
            <a:endParaRPr lang="sv-SE" dirty="0"/>
          </a:p>
        </p:txBody>
      </p:sp>
      <p:sp>
        <p:nvSpPr>
          <p:cNvPr id="3" name="Platshållare för innehåll 2">
            <a:extLst>
              <a:ext uri="{FF2B5EF4-FFF2-40B4-BE49-F238E27FC236}">
                <a16:creationId xmlns:a16="http://schemas.microsoft.com/office/drawing/2014/main" xmlns="" id="{69EEF88A-BFD5-40CD-8DD5-2DEB4865E8D8}"/>
              </a:ext>
            </a:extLst>
          </p:cNvPr>
          <p:cNvSpPr>
            <a:spLocks noGrp="1"/>
          </p:cNvSpPr>
          <p:nvPr>
            <p:ph idx="1"/>
          </p:nvPr>
        </p:nvSpPr>
        <p:spPr>
          <a:xfrm>
            <a:off x="1773388" y="2265120"/>
            <a:ext cx="8580582" cy="1488734"/>
          </a:xfrm>
        </p:spPr>
        <p:txBody>
          <a:bodyPr/>
          <a:lstStyle/>
          <a:p>
            <a:r>
              <a:rPr lang="sv-SE" sz="2000" dirty="0"/>
              <a:t>Namn </a:t>
            </a:r>
          </a:p>
          <a:p>
            <a:r>
              <a:rPr lang="sv-SE" sz="2000" dirty="0"/>
              <a:t>Organisation</a:t>
            </a:r>
          </a:p>
          <a:p>
            <a:r>
              <a:rPr lang="sv-SE" sz="2000" dirty="0"/>
              <a:t>Roll/funktion</a:t>
            </a:r>
          </a:p>
        </p:txBody>
      </p:sp>
      <p:pic>
        <p:nvPicPr>
          <p:cNvPr id="12" name="Bildobjekt 11" descr="En bild som visar redskap, metallköksredskap&#10;&#10;Automatiskt genererad beskrivning">
            <a:extLst>
              <a:ext uri="{FF2B5EF4-FFF2-40B4-BE49-F238E27FC236}">
                <a16:creationId xmlns:a16="http://schemas.microsoft.com/office/drawing/2014/main" xmlns="" id="{E564E380-F9ED-4DED-A812-99791A7C6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076" y="1298221"/>
            <a:ext cx="4056706" cy="4050503"/>
          </a:xfrm>
          <a:prstGeom prst="rect">
            <a:avLst/>
          </a:prstGeom>
        </p:spPr>
      </p:pic>
    </p:spTree>
    <p:extLst>
      <p:ext uri="{BB962C8B-B14F-4D97-AF65-F5344CB8AC3E}">
        <p14:creationId xmlns:p14="http://schemas.microsoft.com/office/powerpoint/2010/main" val="26775796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0BAB8F6C-5E59-4685-B0FB-C41708C35A7C}"/>
              </a:ext>
            </a:extLst>
          </p:cNvPr>
          <p:cNvSpPr>
            <a:spLocks noGrp="1"/>
          </p:cNvSpPr>
          <p:nvPr>
            <p:ph type="title"/>
          </p:nvPr>
        </p:nvSpPr>
        <p:spPr>
          <a:xfrm>
            <a:off x="1962959" y="1253389"/>
            <a:ext cx="8580582" cy="966397"/>
          </a:xfrm>
        </p:spPr>
        <p:txBody>
          <a:bodyPr/>
          <a:lstStyle/>
          <a:p>
            <a:r>
              <a:rPr lang="sv-SE" dirty="0"/>
              <a:t>Bygga förståelse och förmåga</a:t>
            </a:r>
          </a:p>
        </p:txBody>
      </p:sp>
      <p:sp>
        <p:nvSpPr>
          <p:cNvPr id="5" name="Platshållare för innehåll 4">
            <a:extLst>
              <a:ext uri="{FF2B5EF4-FFF2-40B4-BE49-F238E27FC236}">
                <a16:creationId xmlns:a16="http://schemas.microsoft.com/office/drawing/2014/main" xmlns="" id="{B922163F-1A3E-4BD9-869D-D085C33D425E}"/>
              </a:ext>
            </a:extLst>
          </p:cNvPr>
          <p:cNvSpPr>
            <a:spLocks noGrp="1"/>
          </p:cNvSpPr>
          <p:nvPr>
            <p:ph idx="1"/>
          </p:nvPr>
        </p:nvSpPr>
        <p:spPr>
          <a:xfrm>
            <a:off x="1962959" y="2320876"/>
            <a:ext cx="8580582" cy="3601527"/>
          </a:xfrm>
        </p:spPr>
        <p:txBody>
          <a:bodyPr/>
          <a:lstStyle/>
          <a:p>
            <a:r>
              <a:rPr lang="sv-SE" dirty="0"/>
              <a:t>Planer för hantering av samhällsstörningar med kriskommunikation integrerat</a:t>
            </a:r>
          </a:p>
          <a:p>
            <a:r>
              <a:rPr lang="sv-SE" dirty="0"/>
              <a:t>Utbildning för fler än kommunikatörer</a:t>
            </a:r>
          </a:p>
          <a:p>
            <a:r>
              <a:rPr lang="sv-SE" dirty="0"/>
              <a:t>Övningar</a:t>
            </a:r>
          </a:p>
          <a:p>
            <a:r>
              <a:rPr lang="sv-SE" dirty="0"/>
              <a:t>Kommunikativa bedömningar i förväg</a:t>
            </a:r>
          </a:p>
          <a:p>
            <a:endParaRPr lang="sv-SE" dirty="0"/>
          </a:p>
        </p:txBody>
      </p:sp>
    </p:spTree>
    <p:extLst>
      <p:ext uri="{BB962C8B-B14F-4D97-AF65-F5344CB8AC3E}">
        <p14:creationId xmlns:p14="http://schemas.microsoft.com/office/powerpoint/2010/main" val="1598844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093432"/>
            <a:ext cx="8580582" cy="966397"/>
          </a:xfrm>
        </p:spPr>
        <p:txBody>
          <a:bodyPr/>
          <a:lstStyle/>
          <a:p>
            <a:r>
              <a:rPr lang="sv-SE" dirty="0"/>
              <a:t>Diskutera - utvecklingsområden</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smtClean="0">
              <a:solidFill>
                <a:schemeClr val="bg1"/>
              </a:solidFill>
              <a:latin typeface="+mj-lt"/>
            </a:endParaRPr>
          </a:p>
          <a:p>
            <a:pPr marL="360000" indent="0" eaLnBrk="1" fontAlgn="auto" hangingPunct="1">
              <a:spcAft>
                <a:spcPts val="0"/>
              </a:spcAft>
              <a:buNone/>
              <a:defRPr/>
            </a:pPr>
            <a:r>
              <a:rPr lang="sv-SE" sz="2800" dirty="0" smtClean="0">
                <a:solidFill>
                  <a:schemeClr val="bg1"/>
                </a:solidFill>
                <a:latin typeface="+mj-lt"/>
              </a:rPr>
              <a:t>För </a:t>
            </a:r>
            <a:r>
              <a:rPr lang="sv-SE" sz="2800" dirty="0">
                <a:solidFill>
                  <a:schemeClr val="bg1"/>
                </a:solidFill>
                <a:latin typeface="+mj-lt"/>
              </a:rPr>
              <a:t>varje steg i arbetsmetoden – diskutera </a:t>
            </a:r>
            <a:endParaRPr lang="sv-SE" sz="2800" dirty="0" smtClean="0">
              <a:solidFill>
                <a:schemeClr val="bg1"/>
              </a:solidFill>
              <a:latin typeface="+mj-lt"/>
            </a:endParaRPr>
          </a:p>
          <a:p>
            <a:pPr marL="360000" indent="0" eaLnBrk="1" fontAlgn="auto" hangingPunct="1">
              <a:spcAft>
                <a:spcPts val="0"/>
              </a:spcAft>
              <a:buNone/>
              <a:defRPr/>
            </a:pPr>
            <a:r>
              <a:rPr lang="sv-SE" sz="2800" dirty="0" smtClean="0">
                <a:solidFill>
                  <a:schemeClr val="bg1"/>
                </a:solidFill>
                <a:latin typeface="+mj-lt"/>
              </a:rPr>
              <a:t>och </a:t>
            </a:r>
            <a:r>
              <a:rPr lang="sv-SE" sz="2800" dirty="0">
                <a:solidFill>
                  <a:schemeClr val="bg1"/>
                </a:solidFill>
                <a:latin typeface="+mj-lt"/>
              </a:rPr>
              <a:t>dokumentera:</a:t>
            </a:r>
          </a:p>
          <a:p>
            <a:pPr marL="360000" indent="0" eaLnBrk="1" fontAlgn="auto" hangingPunct="1">
              <a:spcAft>
                <a:spcPts val="0"/>
              </a:spcAft>
              <a:buNone/>
              <a:defRPr/>
            </a:pPr>
            <a:endParaRPr lang="sv-SE" sz="1800" dirty="0">
              <a:solidFill>
                <a:schemeClr val="bg1"/>
              </a:solidFill>
              <a:latin typeface="+mj-lt"/>
            </a:endParaRPr>
          </a:p>
          <a:p>
            <a:pPr marL="760050" lvl="1" indent="-457200" eaLnBrk="1" fontAlgn="auto" hangingPunct="1">
              <a:spcAft>
                <a:spcPts val="0"/>
              </a:spcAft>
              <a:buAutoNum type="arabicPeriod"/>
              <a:defRPr/>
            </a:pPr>
            <a:r>
              <a:rPr lang="sv-SE" sz="2800" dirty="0">
                <a:solidFill>
                  <a:schemeClr val="bg1"/>
                </a:solidFill>
                <a:latin typeface="+mj-lt"/>
              </a:rPr>
              <a:t>Vad gör vi bra?</a:t>
            </a:r>
          </a:p>
          <a:p>
            <a:pPr marL="760050" lvl="1" indent="-457200" eaLnBrk="1" fontAlgn="auto" hangingPunct="1">
              <a:spcAft>
                <a:spcPts val="0"/>
              </a:spcAft>
              <a:buAutoNum type="arabicPeriod"/>
              <a:defRPr/>
            </a:pPr>
            <a:r>
              <a:rPr lang="sv-SE" sz="2800" dirty="0">
                <a:solidFill>
                  <a:schemeClr val="bg1"/>
                </a:solidFill>
                <a:latin typeface="+mj-lt"/>
              </a:rPr>
              <a:t>Vad behöver utvecklas?</a:t>
            </a:r>
          </a:p>
          <a:p>
            <a:pPr marL="360000" indent="0" eaLnBrk="1" fontAlgn="auto" hangingPunct="1">
              <a:spcAft>
                <a:spcPts val="0"/>
              </a:spcAft>
              <a:buNone/>
              <a:defRPr/>
            </a:pPr>
            <a:endParaRPr lang="sv-SE" sz="28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8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90683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1112545-E748-4608-96FE-ACF9F8592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746" y="873453"/>
            <a:ext cx="7148300" cy="5874669"/>
          </a:xfrm>
          <a:prstGeom prst="rect">
            <a:avLst/>
          </a:prstGeom>
        </p:spPr>
      </p:pic>
      <p:sp>
        <p:nvSpPr>
          <p:cNvPr id="6" name="Rubrik 1">
            <a:extLst>
              <a:ext uri="{FF2B5EF4-FFF2-40B4-BE49-F238E27FC236}">
                <a16:creationId xmlns:a16="http://schemas.microsoft.com/office/drawing/2014/main" xmlns="" id="{EAA613AB-EC7E-406B-8C7A-9653E3AACA74}"/>
              </a:ext>
            </a:extLst>
          </p:cNvPr>
          <p:cNvSpPr>
            <a:spLocks noGrp="1"/>
          </p:cNvSpPr>
          <p:nvPr>
            <p:ph type="title"/>
          </p:nvPr>
        </p:nvSpPr>
        <p:spPr>
          <a:xfrm>
            <a:off x="550843" y="479892"/>
            <a:ext cx="10517206" cy="516224"/>
          </a:xfrm>
        </p:spPr>
        <p:txBody>
          <a:bodyPr/>
          <a:lstStyle/>
          <a:p>
            <a:r>
              <a:rPr lang="sv-SE" dirty="0" smtClean="0"/>
              <a:t>Arbetsmetod</a:t>
            </a:r>
            <a:r>
              <a:rPr lang="sv-SE" dirty="0"/>
              <a:t/>
            </a:r>
            <a:br>
              <a:rPr lang="sv-SE" dirty="0"/>
            </a:br>
            <a:r>
              <a:rPr lang="sv-SE" sz="1800" dirty="0" smtClean="0"/>
              <a:t>för att integrera </a:t>
            </a:r>
            <a:r>
              <a:rPr lang="sv-SE" sz="1800" dirty="0"/>
              <a:t>kriskommunikation i hanteringen</a:t>
            </a:r>
            <a:endParaRPr lang="sv-SE" dirty="0"/>
          </a:p>
        </p:txBody>
      </p:sp>
    </p:spTree>
    <p:extLst>
      <p:ext uri="{BB962C8B-B14F-4D97-AF65-F5344CB8AC3E}">
        <p14:creationId xmlns:p14="http://schemas.microsoft.com/office/powerpoint/2010/main" val="1028950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5EA19002-A24C-4C15-B18E-FB9EB5F97C5C}"/>
              </a:ext>
            </a:extLst>
          </p:cNvPr>
          <p:cNvSpPr>
            <a:spLocks noGrp="1"/>
          </p:cNvSpPr>
          <p:nvPr>
            <p:ph type="title"/>
          </p:nvPr>
        </p:nvSpPr>
        <p:spPr/>
        <p:txBody>
          <a:bodyPr/>
          <a:lstStyle/>
          <a:p>
            <a:r>
              <a:rPr lang="sv-SE" dirty="0"/>
              <a:t>Sammanfattning och avslutning</a:t>
            </a:r>
          </a:p>
        </p:txBody>
      </p:sp>
    </p:spTree>
    <p:extLst>
      <p:ext uri="{BB962C8B-B14F-4D97-AF65-F5344CB8AC3E}">
        <p14:creationId xmlns:p14="http://schemas.microsoft.com/office/powerpoint/2010/main" val="1080821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innehåll 2">
            <a:extLst>
              <a:ext uri="{FF2B5EF4-FFF2-40B4-BE49-F238E27FC236}">
                <a16:creationId xmlns:a16="http://schemas.microsoft.com/office/drawing/2014/main" xmlns="" id="{65E8DC05-FB0F-48E3-B769-E681298E8BBC}"/>
              </a:ext>
            </a:extLst>
          </p:cNvPr>
          <p:cNvSpPr>
            <a:spLocks noGrp="1"/>
          </p:cNvSpPr>
          <p:nvPr>
            <p:ph idx="1"/>
          </p:nvPr>
        </p:nvSpPr>
        <p:spPr>
          <a:xfrm>
            <a:off x="1929252" y="2161210"/>
            <a:ext cx="8580582" cy="3601527"/>
          </a:xfrm>
        </p:spPr>
        <p:txBody>
          <a:bodyPr/>
          <a:lstStyle/>
          <a:p>
            <a:pPr eaLnBrk="1" hangingPunct="1"/>
            <a:r>
              <a:rPr lang="sv-SE" altLang="sv-SE" dirty="0">
                <a:ea typeface="Verdana" panose="020B0604030504040204" pitchFamily="34" charset="0"/>
                <a:cs typeface="Verdana" panose="020B0604030504040204" pitchFamily="34" charset="0"/>
              </a:rPr>
              <a:t>förstå varandra</a:t>
            </a:r>
          </a:p>
          <a:p>
            <a:pPr eaLnBrk="1" hangingPunct="1"/>
            <a:r>
              <a:rPr lang="sv-SE" altLang="sv-SE" dirty="0">
                <a:ea typeface="Verdana" panose="020B0604030504040204" pitchFamily="34" charset="0"/>
                <a:cs typeface="Verdana" panose="020B0604030504040204" pitchFamily="34" charset="0"/>
              </a:rPr>
              <a:t>kontakta varandra</a:t>
            </a:r>
          </a:p>
          <a:p>
            <a:pPr eaLnBrk="1" hangingPunct="1"/>
            <a:r>
              <a:rPr lang="sv-SE" altLang="sv-SE" dirty="0">
                <a:ea typeface="Verdana" panose="020B0604030504040204" pitchFamily="34" charset="0"/>
                <a:cs typeface="Verdana" panose="020B0604030504040204" pitchFamily="34" charset="0"/>
              </a:rPr>
              <a:t>träffa överenskommelser</a:t>
            </a:r>
          </a:p>
          <a:p>
            <a:pPr eaLnBrk="1" hangingPunct="1"/>
            <a:r>
              <a:rPr lang="sv-SE" altLang="sv-SE" dirty="0">
                <a:ea typeface="Verdana" panose="020B0604030504040204" pitchFamily="34" charset="0"/>
                <a:cs typeface="Verdana" panose="020B0604030504040204" pitchFamily="34" charset="0"/>
              </a:rPr>
              <a:t>utbyta information</a:t>
            </a:r>
          </a:p>
          <a:p>
            <a:pPr eaLnBrk="1" hangingPunct="1"/>
            <a:r>
              <a:rPr lang="sv-SE" altLang="sv-SE" dirty="0">
                <a:ea typeface="Verdana" panose="020B0604030504040204" pitchFamily="34" charset="0"/>
                <a:cs typeface="Verdana" panose="020B0604030504040204" pitchFamily="34" charset="0"/>
              </a:rPr>
              <a:t>skapa lägesbilder</a:t>
            </a:r>
          </a:p>
          <a:p>
            <a:pPr eaLnBrk="1" hangingPunct="1"/>
            <a:r>
              <a:rPr lang="sv-SE" altLang="sv-SE" dirty="0">
                <a:ea typeface="Verdana" panose="020B0604030504040204" pitchFamily="34" charset="0"/>
                <a:cs typeface="Verdana" panose="020B0604030504040204" pitchFamily="34" charset="0"/>
              </a:rPr>
              <a:t>utbilda, öva och lära.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Rubrik 1">
            <a:extLst>
              <a:ext uri="{FF2B5EF4-FFF2-40B4-BE49-F238E27FC236}">
                <a16:creationId xmlns:a16="http://schemas.microsoft.com/office/drawing/2014/main" xmlns="" id="{B519D857-B81F-45A5-9163-7D3A8568A13B}"/>
              </a:ext>
            </a:extLst>
          </p:cNvPr>
          <p:cNvSpPr txBox="1">
            <a:spLocks/>
          </p:cNvSpPr>
          <p:nvPr/>
        </p:nvSpPr>
        <p:spPr>
          <a:xfrm>
            <a:off x="1801098" y="98373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altLang="sv-SE" dirty="0"/>
              <a:t>Gemensamma grunder </a:t>
            </a:r>
            <a:br>
              <a:rPr lang="sv-SE" altLang="sv-SE" dirty="0"/>
            </a:br>
            <a:r>
              <a:rPr lang="sv-SE" altLang="sv-SE" sz="2400" dirty="0"/>
              <a:t>– för att förbättra vår förmåga att:</a:t>
            </a:r>
            <a:endParaRPr lang="sv-SE" altLang="sv-SE" sz="3600" dirty="0"/>
          </a:p>
        </p:txBody>
      </p:sp>
      <p:pic>
        <p:nvPicPr>
          <p:cNvPr id="4" name="Bildobjekt 3" descr="En bild som visar bord, rum&#10;&#10;Automatiskt genererad beskrivning">
            <a:extLst>
              <a:ext uri="{FF2B5EF4-FFF2-40B4-BE49-F238E27FC236}">
                <a16:creationId xmlns:a16="http://schemas.microsoft.com/office/drawing/2014/main" xmlns="" id="{CE782AA1-4389-41BB-B5D1-AA22BDC6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284" y="2106051"/>
            <a:ext cx="5504688" cy="3656686"/>
          </a:xfrm>
          <a:prstGeom prst="rect">
            <a:avLst/>
          </a:prstGeom>
        </p:spPr>
      </p:pic>
    </p:spTree>
    <p:extLst>
      <p:ext uri="{BB962C8B-B14F-4D97-AF65-F5344CB8AC3E}">
        <p14:creationId xmlns:p14="http://schemas.microsoft.com/office/powerpoint/2010/main" val="29954383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3B772894-EC30-4707-938D-CE24DF4F0D7F}"/>
              </a:ext>
            </a:extLst>
          </p:cNvPr>
          <p:cNvSpPr/>
          <p:nvPr/>
        </p:nvSpPr>
        <p:spPr>
          <a:xfrm>
            <a:off x="3812202" y="543862"/>
            <a:ext cx="4920318" cy="5834246"/>
          </a:xfrm>
          <a:prstGeom prst="rect">
            <a:avLst/>
          </a:prstGeom>
          <a:solidFill>
            <a:schemeClr val="bg1"/>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pic>
        <p:nvPicPr>
          <p:cNvPr id="5" name="Bildobjekt 4" descr="En bild som visar text&#10;&#10;Automatiskt genererad beskrivning">
            <a:extLst>
              <a:ext uri="{FF2B5EF4-FFF2-40B4-BE49-F238E27FC236}">
                <a16:creationId xmlns:a16="http://schemas.microsoft.com/office/drawing/2014/main" xmlns="" id="{8805C4BE-1951-4050-8A6B-527A7F9AB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716" y="882143"/>
            <a:ext cx="3932568" cy="5157684"/>
          </a:xfrm>
          <a:prstGeom prst="rect">
            <a:avLst/>
          </a:prstGeom>
        </p:spPr>
      </p:pic>
      <p:sp>
        <p:nvSpPr>
          <p:cNvPr id="2" name="Rubrik 1">
            <a:extLst>
              <a:ext uri="{FF2B5EF4-FFF2-40B4-BE49-F238E27FC236}">
                <a16:creationId xmlns:a16="http://schemas.microsoft.com/office/drawing/2014/main" xmlns="" id="{9E766A68-9923-45D8-8B23-11DA69A1F047}"/>
              </a:ext>
            </a:extLst>
          </p:cNvPr>
          <p:cNvSpPr>
            <a:spLocks noGrp="1"/>
          </p:cNvSpPr>
          <p:nvPr>
            <p:ph type="title"/>
          </p:nvPr>
        </p:nvSpPr>
        <p:spPr/>
        <p:txBody>
          <a:bodyPr/>
          <a:lstStyle/>
          <a:p>
            <a:r>
              <a:rPr lang="sv-SE" dirty="0"/>
              <a:t>Viktiga termer</a:t>
            </a:r>
          </a:p>
        </p:txBody>
      </p:sp>
    </p:spTree>
    <p:extLst>
      <p:ext uri="{BB962C8B-B14F-4D97-AF65-F5344CB8AC3E}">
        <p14:creationId xmlns:p14="http://schemas.microsoft.com/office/powerpoint/2010/main" val="4065906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24D21576-23A6-4557-9349-53EDB5D09184}"/>
              </a:ext>
            </a:extLst>
          </p:cNvPr>
          <p:cNvSpPr>
            <a:spLocks noGrp="1"/>
          </p:cNvSpPr>
          <p:nvPr>
            <p:ph type="title"/>
          </p:nvPr>
        </p:nvSpPr>
        <p:spPr>
          <a:xfrm>
            <a:off x="1309126" y="736370"/>
            <a:ext cx="10517206" cy="516224"/>
          </a:xfrm>
        </p:spPr>
        <p:txBody>
          <a:bodyPr/>
          <a:lstStyle/>
          <a:p>
            <a:r>
              <a:rPr lang="sv-SE" dirty="0"/>
              <a:t>Vägledningens fokus och målgrupper</a:t>
            </a:r>
          </a:p>
        </p:txBody>
      </p:sp>
      <p:sp>
        <p:nvSpPr>
          <p:cNvPr id="6" name="Rectangle: Rounded Corners 5">
            <a:extLst>
              <a:ext uri="{FF2B5EF4-FFF2-40B4-BE49-F238E27FC236}">
                <a16:creationId xmlns:a16="http://schemas.microsoft.com/office/drawing/2014/main" xmlns="" id="{FD371DF0-3CF2-43A2-962E-587EDEEDBD55}"/>
              </a:ext>
            </a:extLst>
          </p:cNvPr>
          <p:cNvSpPr/>
          <p:nvPr/>
        </p:nvSpPr>
        <p:spPr>
          <a:xfrm>
            <a:off x="1397091" y="1876339"/>
            <a:ext cx="4274203" cy="3994484"/>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r>
              <a:rPr lang="sv-SE" sz="1600" b="1" dirty="0" smtClean="0">
                <a:solidFill>
                  <a:schemeClr val="bg1"/>
                </a:solidFill>
                <a:latin typeface="+mj-lt"/>
              </a:rPr>
              <a:t/>
            </a:r>
            <a:br>
              <a:rPr lang="sv-SE" sz="1600" b="1" dirty="0" smtClean="0">
                <a:solidFill>
                  <a:schemeClr val="bg1"/>
                </a:solidFill>
                <a:latin typeface="+mj-lt"/>
              </a:rPr>
            </a:br>
            <a:r>
              <a:rPr lang="sv-SE" sz="2400" b="1" dirty="0" smtClean="0">
                <a:solidFill>
                  <a:schemeClr val="bg1"/>
                </a:solidFill>
                <a:latin typeface="+mj-lt"/>
              </a:rPr>
              <a:t>Fokus</a:t>
            </a:r>
            <a:r>
              <a:rPr lang="sv-SE" sz="2400" b="1" dirty="0">
                <a:solidFill>
                  <a:schemeClr val="bg1"/>
                </a:solidFill>
                <a:latin typeface="+mj-lt"/>
              </a:rPr>
              <a:t>:</a:t>
            </a:r>
          </a:p>
          <a:p>
            <a:pPr marL="360000"/>
            <a:endParaRPr lang="sv-SE" sz="1600" dirty="0">
              <a:solidFill>
                <a:schemeClr val="bg1"/>
              </a:solidFill>
            </a:endParaRPr>
          </a:p>
          <a:p>
            <a:pPr marL="360000"/>
            <a:r>
              <a:rPr lang="sv-SE" sz="1600" dirty="0">
                <a:solidFill>
                  <a:schemeClr val="bg1"/>
                </a:solidFill>
              </a:rPr>
              <a:t>Förhållningssätt och arbetssätt ska leda till att kriskommunikationsarbetet ska:</a:t>
            </a:r>
          </a:p>
          <a:p>
            <a:pPr marL="360000"/>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Bli en integrerad del i hanteringens alla steg</a:t>
            </a:r>
          </a:p>
          <a:p>
            <a:pPr marL="360000" indent="-285750">
              <a:buFont typeface="Arial" panose="020B0604020202020204" pitchFamily="34" charset="0"/>
              <a:buChar char="•"/>
            </a:pP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Bedrivas mot hanteringens aktörsgemensamma mål, genom kommunikationssamordning</a:t>
            </a:r>
          </a:p>
        </p:txBody>
      </p:sp>
      <p:sp>
        <p:nvSpPr>
          <p:cNvPr id="7" name="Rectangle: Rounded Corners 6">
            <a:extLst>
              <a:ext uri="{FF2B5EF4-FFF2-40B4-BE49-F238E27FC236}">
                <a16:creationId xmlns:a16="http://schemas.microsoft.com/office/drawing/2014/main" xmlns="" id="{00795E31-CC18-4C52-933F-D2FFDB31568F}"/>
              </a:ext>
            </a:extLst>
          </p:cNvPr>
          <p:cNvSpPr/>
          <p:nvPr/>
        </p:nvSpPr>
        <p:spPr>
          <a:xfrm>
            <a:off x="6119263" y="1876339"/>
            <a:ext cx="4274204" cy="3994485"/>
          </a:xfrm>
          <a:prstGeom prst="roundRect">
            <a:avLst>
              <a:gd name="adj" fmla="val 0"/>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t"/>
          <a:lstStyle/>
          <a:p>
            <a:pPr marL="360000"/>
            <a:endParaRPr lang="sv-SE" sz="1600" dirty="0">
              <a:solidFill>
                <a:schemeClr val="bg1"/>
              </a:solidFill>
            </a:endParaRPr>
          </a:p>
          <a:p>
            <a:pPr marL="360000"/>
            <a:r>
              <a:rPr lang="sv-SE" sz="2400" b="1" dirty="0">
                <a:solidFill>
                  <a:schemeClr val="bg1"/>
                </a:solidFill>
                <a:latin typeface="+mj-lt"/>
              </a:rPr>
              <a:t>Målgrupper:</a:t>
            </a:r>
          </a:p>
          <a:p>
            <a:pPr marL="531450" lvl="1"/>
            <a:endParaRPr lang="sv-SE" sz="1600" dirty="0" smtClean="0">
              <a:solidFill>
                <a:schemeClr val="bg1"/>
              </a:solidFill>
            </a:endParaRPr>
          </a:p>
          <a:p>
            <a:pPr marL="531450" lvl="1"/>
            <a:r>
              <a:rPr lang="sv-SE" sz="1600" dirty="0" smtClean="0">
                <a:solidFill>
                  <a:schemeClr val="bg1"/>
                </a:solidFill>
              </a:rPr>
              <a:t>Roller och funktioner i offentliga</a:t>
            </a:r>
            <a:r>
              <a:rPr lang="sv-SE" sz="1600" dirty="0">
                <a:solidFill>
                  <a:schemeClr val="bg1"/>
                </a:solidFill>
              </a:rPr>
              <a:t>, privata och ideella </a:t>
            </a:r>
            <a:r>
              <a:rPr lang="sv-SE" sz="1600" dirty="0" smtClean="0">
                <a:solidFill>
                  <a:schemeClr val="bg1"/>
                </a:solidFill>
              </a:rPr>
              <a:t>organisationer: </a:t>
            </a:r>
            <a:endParaRPr lang="sv-SE" sz="1600" dirty="0">
              <a:solidFill>
                <a:schemeClr val="bg1"/>
              </a:solidFill>
            </a:endParaRPr>
          </a:p>
          <a:p>
            <a:pPr marL="531450" lvl="1"/>
            <a:endParaRPr lang="sv-SE" sz="1600" dirty="0" smtClean="0">
              <a:solidFill>
                <a:schemeClr val="bg1"/>
              </a:solidFill>
            </a:endParaRPr>
          </a:p>
          <a:p>
            <a:pPr marL="817200" lvl="1" indent="-285750">
              <a:buFont typeface="Arial" panose="020B0604020202020204" pitchFamily="34" charset="0"/>
              <a:buChar char="•"/>
            </a:pPr>
            <a:r>
              <a:rPr lang="sv-SE" sz="1600" dirty="0" smtClean="0">
                <a:solidFill>
                  <a:schemeClr val="bg1"/>
                </a:solidFill>
              </a:rPr>
              <a:t>Beslutsfattare</a:t>
            </a:r>
            <a:endParaRPr lang="sv-SE" sz="1600" dirty="0">
              <a:solidFill>
                <a:schemeClr val="bg1"/>
              </a:solidFill>
            </a:endParaRPr>
          </a:p>
          <a:p>
            <a:pPr marL="817200" lvl="1" indent="-285750">
              <a:buFont typeface="Arial" panose="020B0604020202020204" pitchFamily="34" charset="0"/>
              <a:buChar char="•"/>
            </a:pPr>
            <a:r>
              <a:rPr lang="sv-SE" sz="1600" dirty="0">
                <a:solidFill>
                  <a:schemeClr val="bg1"/>
                </a:solidFill>
              </a:rPr>
              <a:t>Kommunikatörer</a:t>
            </a:r>
          </a:p>
          <a:p>
            <a:pPr marL="817200" lvl="1" indent="-285750">
              <a:buFont typeface="Arial" panose="020B0604020202020204" pitchFamily="34" charset="0"/>
              <a:buChar char="•"/>
            </a:pPr>
            <a:r>
              <a:rPr lang="sv-SE" sz="1600" dirty="0">
                <a:solidFill>
                  <a:schemeClr val="bg1"/>
                </a:solidFill>
              </a:rPr>
              <a:t>De som bedriver analysarbete</a:t>
            </a:r>
          </a:p>
          <a:p>
            <a:pPr marL="817200" lvl="1" indent="-285750">
              <a:buFont typeface="Arial" panose="020B0604020202020204" pitchFamily="34" charset="0"/>
              <a:buChar char="•"/>
            </a:pPr>
            <a:r>
              <a:rPr lang="sv-SE" sz="1600" dirty="0">
                <a:solidFill>
                  <a:schemeClr val="bg1"/>
                </a:solidFill>
              </a:rPr>
              <a:t>De som leder samverkansmöten och arbetsgrupper</a:t>
            </a:r>
          </a:p>
          <a:p>
            <a:pPr marL="817200" lvl="1" indent="-285750">
              <a:buFont typeface="Arial" panose="020B0604020202020204" pitchFamily="34" charset="0"/>
              <a:buChar char="•"/>
            </a:pPr>
            <a:r>
              <a:rPr lang="sv-SE" sz="1600" dirty="0">
                <a:solidFill>
                  <a:schemeClr val="bg1"/>
                </a:solidFill>
              </a:rPr>
              <a:t>Förmågebyggare</a:t>
            </a:r>
          </a:p>
          <a:p>
            <a:pPr marL="360000" indent="-285750">
              <a:buFont typeface="Arial" panose="020B0604020202020204" pitchFamily="34" charset="0"/>
              <a:buChar char="•"/>
            </a:pPr>
            <a:endParaRPr lang="sv-SE" sz="1600" dirty="0">
              <a:solidFill>
                <a:schemeClr val="bg1"/>
              </a:solidFill>
            </a:endParaRPr>
          </a:p>
          <a:p>
            <a:pPr marL="360000" indent="-285750">
              <a:buFont typeface="Arial" panose="020B0604020202020204" pitchFamily="34" charset="0"/>
              <a:buChar char="•"/>
            </a:pPr>
            <a:endParaRPr lang="sv-SE" sz="1600" dirty="0">
              <a:solidFill>
                <a:schemeClr val="bg1"/>
              </a:solidFill>
            </a:endParaRPr>
          </a:p>
        </p:txBody>
      </p:sp>
    </p:spTree>
    <p:extLst>
      <p:ext uri="{BB962C8B-B14F-4D97-AF65-F5344CB8AC3E}">
        <p14:creationId xmlns:p14="http://schemas.microsoft.com/office/powerpoint/2010/main" val="14396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E224F6A-C6CE-47B5-AE3B-5DFEC8C9183C}"/>
              </a:ext>
            </a:extLst>
          </p:cNvPr>
          <p:cNvSpPr>
            <a:spLocks noGrp="1"/>
          </p:cNvSpPr>
          <p:nvPr>
            <p:ph type="title"/>
          </p:nvPr>
        </p:nvSpPr>
        <p:spPr>
          <a:xfrm>
            <a:off x="1405398" y="807340"/>
            <a:ext cx="8580582" cy="966397"/>
          </a:xfrm>
        </p:spPr>
        <p:txBody>
          <a:bodyPr/>
          <a:lstStyle/>
          <a:p>
            <a:r>
              <a:rPr lang="sv-SE" dirty="0"/>
              <a:t>Integrerad kommunikation: </a:t>
            </a:r>
            <a:r>
              <a:rPr lang="sv-SE" dirty="0" smtClean="0"/>
              <a:t>samma </a:t>
            </a:r>
            <a:r>
              <a:rPr lang="sv-SE" dirty="0"/>
              <a:t>steg som i övrigt vid aktörsgemensamt arbete</a:t>
            </a:r>
          </a:p>
        </p:txBody>
      </p:sp>
      <p:sp>
        <p:nvSpPr>
          <p:cNvPr id="3" name="Platshållare för innehåll 2">
            <a:extLst>
              <a:ext uri="{FF2B5EF4-FFF2-40B4-BE49-F238E27FC236}">
                <a16:creationId xmlns:a16="http://schemas.microsoft.com/office/drawing/2014/main" xmlns="" id="{3D8C9375-9F8C-4814-9C93-05CB05F7E65F}"/>
              </a:ext>
            </a:extLst>
          </p:cNvPr>
          <p:cNvSpPr>
            <a:spLocks noGrp="1"/>
          </p:cNvSpPr>
          <p:nvPr>
            <p:ph idx="1"/>
          </p:nvPr>
        </p:nvSpPr>
        <p:spPr>
          <a:xfrm>
            <a:off x="1549231" y="2085305"/>
            <a:ext cx="8580582" cy="3601527"/>
          </a:xfrm>
        </p:spPr>
        <p:txBody>
          <a:bodyPr/>
          <a:lstStyle/>
          <a:p>
            <a:pPr marL="0" indent="0">
              <a:buNone/>
            </a:pPr>
            <a:r>
              <a:rPr lang="sv-SE" b="1" dirty="0"/>
              <a:t>Bedömnings- och inriktningsarbete</a:t>
            </a:r>
          </a:p>
          <a:p>
            <a:r>
              <a:rPr lang="sv-SE" dirty="0"/>
              <a:t>Bedöma situationen</a:t>
            </a:r>
          </a:p>
          <a:p>
            <a:r>
              <a:rPr lang="sv-SE" dirty="0"/>
              <a:t>Prioritera behov</a:t>
            </a:r>
          </a:p>
          <a:p>
            <a:pPr marL="0" indent="0">
              <a:buNone/>
            </a:pPr>
            <a:endParaRPr lang="sv-SE" b="1" dirty="0"/>
          </a:p>
          <a:p>
            <a:pPr marL="0" indent="0">
              <a:buNone/>
            </a:pPr>
            <a:r>
              <a:rPr lang="sv-SE" b="1" dirty="0"/>
              <a:t>Åtgärdsarbetet</a:t>
            </a:r>
          </a:p>
          <a:p>
            <a:r>
              <a:rPr lang="sv-SE" dirty="0"/>
              <a:t>Konkretisera och planera åtgärder</a:t>
            </a:r>
          </a:p>
          <a:p>
            <a:r>
              <a:rPr lang="sv-SE" dirty="0"/>
              <a:t>Genomföra åtgärder </a:t>
            </a:r>
          </a:p>
          <a:p>
            <a:endParaRPr lang="sv-SE" dirty="0"/>
          </a:p>
        </p:txBody>
      </p:sp>
    </p:spTree>
    <p:extLst>
      <p:ext uri="{BB962C8B-B14F-4D97-AF65-F5344CB8AC3E}">
        <p14:creationId xmlns:p14="http://schemas.microsoft.com/office/powerpoint/2010/main" val="32412654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1112545-E748-4608-96FE-ACF9F8592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666" y="1129369"/>
            <a:ext cx="6386668" cy="5248739"/>
          </a:xfrm>
          <a:prstGeom prst="rect">
            <a:avLst/>
          </a:prstGeom>
        </p:spPr>
      </p:pic>
      <p:sp>
        <p:nvSpPr>
          <p:cNvPr id="2" name="Rubrik 1">
            <a:extLst>
              <a:ext uri="{FF2B5EF4-FFF2-40B4-BE49-F238E27FC236}">
                <a16:creationId xmlns:a16="http://schemas.microsoft.com/office/drawing/2014/main" xmlns="" id="{D89C82C3-5EFB-41F1-9DCD-E45545B46BEB}"/>
              </a:ext>
            </a:extLst>
          </p:cNvPr>
          <p:cNvSpPr>
            <a:spLocks noGrp="1"/>
          </p:cNvSpPr>
          <p:nvPr>
            <p:ph type="title"/>
          </p:nvPr>
        </p:nvSpPr>
        <p:spPr/>
        <p:txBody>
          <a:bodyPr/>
          <a:lstStyle/>
          <a:p>
            <a:r>
              <a:rPr lang="sv-SE" dirty="0" smtClean="0"/>
              <a:t>Arbetsmetod</a:t>
            </a:r>
            <a:r>
              <a:rPr lang="sv-SE" dirty="0"/>
              <a:t/>
            </a:r>
            <a:br>
              <a:rPr lang="sv-SE" dirty="0"/>
            </a:br>
            <a:r>
              <a:rPr lang="sv-SE" sz="1800" dirty="0" smtClean="0"/>
              <a:t>för att integrera </a:t>
            </a:r>
            <a:r>
              <a:rPr lang="sv-SE" sz="1800" dirty="0"/>
              <a:t>kriskommunikation i hanteringen</a:t>
            </a:r>
          </a:p>
        </p:txBody>
      </p:sp>
    </p:spTree>
    <p:extLst>
      <p:ext uri="{BB962C8B-B14F-4D97-AF65-F5344CB8AC3E}">
        <p14:creationId xmlns:p14="http://schemas.microsoft.com/office/powerpoint/2010/main" val="2814352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BBC907B7-808F-4D73-8620-01238444157F}"/>
              </a:ext>
            </a:extLst>
          </p:cNvPr>
          <p:cNvSpPr>
            <a:spLocks noGrp="1"/>
          </p:cNvSpPr>
          <p:nvPr>
            <p:ph type="title"/>
          </p:nvPr>
        </p:nvSpPr>
        <p:spPr>
          <a:xfrm>
            <a:off x="1805708" y="941124"/>
            <a:ext cx="8580582" cy="966397"/>
          </a:xfrm>
        </p:spPr>
        <p:txBody>
          <a:bodyPr/>
          <a:lstStyle/>
          <a:p>
            <a:r>
              <a:rPr lang="sv-SE" dirty="0"/>
              <a:t>Skillnad med integrerad kommunikation</a:t>
            </a:r>
          </a:p>
        </p:txBody>
      </p:sp>
      <p:sp>
        <p:nvSpPr>
          <p:cNvPr id="4" name="Platshållare för innehåll 3">
            <a:extLst>
              <a:ext uri="{FF2B5EF4-FFF2-40B4-BE49-F238E27FC236}">
                <a16:creationId xmlns:a16="http://schemas.microsoft.com/office/drawing/2014/main" xmlns="" id="{06A0379C-EBFD-41C9-88C3-B4DF54C1E44A}"/>
              </a:ext>
            </a:extLst>
          </p:cNvPr>
          <p:cNvSpPr>
            <a:spLocks noGrp="1"/>
          </p:cNvSpPr>
          <p:nvPr>
            <p:ph idx="1"/>
          </p:nvPr>
        </p:nvSpPr>
        <p:spPr>
          <a:xfrm>
            <a:off x="1805708" y="1907521"/>
            <a:ext cx="8580582" cy="3601527"/>
          </a:xfrm>
        </p:spPr>
        <p:txBody>
          <a:bodyPr/>
          <a:lstStyle/>
          <a:p>
            <a:pPr marL="457200" indent="-457200">
              <a:buFont typeface="+mj-lt"/>
              <a:buAutoNum type="arabicPeriod"/>
            </a:pPr>
            <a:r>
              <a:rPr lang="sv-SE" sz="1800" dirty="0"/>
              <a:t>Vi inkluderar systematiskt människors upplevelser, reaktioner, frågeställningar och behov samt mediers rapportering. </a:t>
            </a:r>
          </a:p>
          <a:p>
            <a:pPr marL="457200" indent="-457200">
              <a:buFont typeface="+mj-lt"/>
              <a:buAutoNum type="arabicPeriod"/>
            </a:pPr>
            <a:r>
              <a:rPr lang="sv-SE" sz="1800" dirty="0"/>
              <a:t>Vi utgår från:</a:t>
            </a:r>
          </a:p>
          <a:p>
            <a:pPr lvl="1"/>
            <a:r>
              <a:rPr lang="sv-SE" sz="1800" dirty="0"/>
              <a:t>händelseutvecklingen påverkar människors kommunikationsbehov. </a:t>
            </a:r>
          </a:p>
          <a:p>
            <a:pPr lvl="1"/>
            <a:r>
              <a:rPr lang="sv-SE" sz="1800" dirty="0"/>
              <a:t>samtidigt kan människors och mediers agerande få påverkan på samma händelseutveckling. (positivt och negativt)</a:t>
            </a:r>
          </a:p>
          <a:p>
            <a:pPr marL="457200" indent="-457200">
              <a:buFont typeface="+mj-lt"/>
              <a:buAutoNum type="arabicPeriod"/>
            </a:pPr>
            <a:r>
              <a:rPr lang="sv-SE" sz="1800" dirty="0"/>
              <a:t>Vi motverkar att kommunikation blir ett separat spår (uppgifter</a:t>
            </a:r>
          </a:p>
        </p:txBody>
      </p:sp>
      <p:sp>
        <p:nvSpPr>
          <p:cNvPr id="5" name="textruta 4">
            <a:extLst>
              <a:ext uri="{FF2B5EF4-FFF2-40B4-BE49-F238E27FC236}">
                <a16:creationId xmlns:a16="http://schemas.microsoft.com/office/drawing/2014/main" xmlns="" id="{B9275CD2-478C-4E27-8BF4-DE3882402D52}"/>
              </a:ext>
            </a:extLst>
          </p:cNvPr>
          <p:cNvSpPr txBox="1"/>
          <p:nvPr/>
        </p:nvSpPr>
        <p:spPr>
          <a:xfrm>
            <a:off x="0" y="4908884"/>
            <a:ext cx="12191999" cy="1292662"/>
          </a:xfrm>
          <a:prstGeom prst="rect">
            <a:avLst/>
          </a:prstGeom>
          <a:solidFill>
            <a:schemeClr val="accent2"/>
          </a:solidFill>
          <a:effectLst/>
        </p:spPr>
        <p:txBody>
          <a:bodyPr wrap="square" rtlCol="0">
            <a:spAutoFit/>
          </a:bodyPr>
          <a:lstStyle/>
          <a:p>
            <a:pPr marL="180000" algn="ctr"/>
            <a:endParaRPr lang="sv-SE" b="1" dirty="0">
              <a:solidFill>
                <a:schemeClr val="bg1"/>
              </a:solidFill>
              <a:latin typeface="+mj-lt"/>
            </a:endParaRPr>
          </a:p>
          <a:p>
            <a:pPr marL="180000" algn="ctr"/>
            <a:r>
              <a:rPr lang="sv-SE" sz="2000" b="1" dirty="0">
                <a:solidFill>
                  <a:schemeClr val="bg1"/>
                </a:solidFill>
                <a:latin typeface="+mj-lt"/>
              </a:rPr>
              <a:t>Effekten blir att vi får en mer komplett bild av vad som ska uppnås </a:t>
            </a:r>
          </a:p>
          <a:p>
            <a:pPr marL="180000" algn="ctr"/>
            <a:r>
              <a:rPr lang="sv-SE" sz="2000" b="1" dirty="0">
                <a:solidFill>
                  <a:schemeClr val="bg1"/>
                </a:solidFill>
                <a:latin typeface="+mj-lt"/>
              </a:rPr>
              <a:t>och bättre styrning av tillgängliga resurser </a:t>
            </a:r>
          </a:p>
          <a:p>
            <a:pPr marL="180000" algn="ctr"/>
            <a:endParaRPr lang="sv-SE" sz="2000" b="1" dirty="0">
              <a:solidFill>
                <a:schemeClr val="bg1"/>
              </a:solidFill>
              <a:latin typeface="+mj-lt"/>
            </a:endParaRPr>
          </a:p>
        </p:txBody>
      </p:sp>
    </p:spTree>
    <p:extLst>
      <p:ext uri="{BB962C8B-B14F-4D97-AF65-F5344CB8AC3E}">
        <p14:creationId xmlns:p14="http://schemas.microsoft.com/office/powerpoint/2010/main" val="229379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DCD8170B-AF02-481B-9F53-762F61120A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9886" y="1395048"/>
            <a:ext cx="3589061" cy="4050812"/>
          </a:xfrm>
          <a:prstGeom prst="rect">
            <a:avLst/>
          </a:prstGeom>
        </p:spPr>
      </p:pic>
      <p:sp>
        <p:nvSpPr>
          <p:cNvPr id="2" name="Rubrik 1">
            <a:extLst>
              <a:ext uri="{FF2B5EF4-FFF2-40B4-BE49-F238E27FC236}">
                <a16:creationId xmlns:a16="http://schemas.microsoft.com/office/drawing/2014/main" xmlns="" id="{2AD22A02-8B82-4AC2-A97D-552D8C8DE8C9}"/>
              </a:ext>
            </a:extLst>
          </p:cNvPr>
          <p:cNvSpPr>
            <a:spLocks noGrp="1"/>
          </p:cNvSpPr>
          <p:nvPr>
            <p:ph type="title"/>
          </p:nvPr>
        </p:nvSpPr>
        <p:spPr/>
        <p:txBody>
          <a:bodyPr/>
          <a:lstStyle/>
          <a:p>
            <a:r>
              <a:rPr lang="sv-SE" dirty="0"/>
              <a:t>Syfte</a:t>
            </a:r>
          </a:p>
        </p:txBody>
      </p:sp>
      <p:sp>
        <p:nvSpPr>
          <p:cNvPr id="3" name="Platshållare för innehåll 2">
            <a:extLst>
              <a:ext uri="{FF2B5EF4-FFF2-40B4-BE49-F238E27FC236}">
                <a16:creationId xmlns:a16="http://schemas.microsoft.com/office/drawing/2014/main" xmlns="" id="{167B7714-13FB-4BD6-BF81-843EDC924852}"/>
              </a:ext>
            </a:extLst>
          </p:cNvPr>
          <p:cNvSpPr>
            <a:spLocks noGrp="1"/>
          </p:cNvSpPr>
          <p:nvPr>
            <p:ph idx="1"/>
          </p:nvPr>
        </p:nvSpPr>
        <p:spPr>
          <a:xfrm>
            <a:off x="1773387" y="1926453"/>
            <a:ext cx="4969387" cy="3601527"/>
          </a:xfrm>
        </p:spPr>
        <p:txBody>
          <a:bodyPr/>
          <a:lstStyle/>
          <a:p>
            <a:pPr marL="0" indent="0">
              <a:buNone/>
            </a:pPr>
            <a:r>
              <a:rPr lang="sv-SE" dirty="0"/>
              <a:t>Skapa en ökad förståelse för hur integrerad kriskommunikation och </a:t>
            </a:r>
            <a:r>
              <a:rPr lang="sv-SE" dirty="0" smtClean="0"/>
              <a:t>arbetsmetoden </a:t>
            </a:r>
            <a:r>
              <a:rPr lang="sv-SE" dirty="0"/>
              <a:t>som beskrivs i vägledningen kan leda till ökad effekt </a:t>
            </a:r>
            <a:r>
              <a:rPr lang="sv-SE" dirty="0" smtClean="0"/>
              <a:t>vid </a:t>
            </a:r>
            <a:r>
              <a:rPr lang="sv-SE" dirty="0"/>
              <a:t>hantering av samhällsstörningar.</a:t>
            </a:r>
          </a:p>
          <a:p>
            <a:pPr marL="0" indent="0">
              <a:buNone/>
            </a:pPr>
            <a:endParaRPr lang="sv-SE" dirty="0"/>
          </a:p>
        </p:txBody>
      </p:sp>
    </p:spTree>
    <p:extLst>
      <p:ext uri="{BB962C8B-B14F-4D97-AF65-F5344CB8AC3E}">
        <p14:creationId xmlns:p14="http://schemas.microsoft.com/office/powerpoint/2010/main" val="18242939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7E59225-F8D0-4CDD-94E0-385AF1809523}"/>
              </a:ext>
            </a:extLst>
          </p:cNvPr>
          <p:cNvSpPr>
            <a:spLocks noGrp="1"/>
          </p:cNvSpPr>
          <p:nvPr>
            <p:ph type="title"/>
          </p:nvPr>
        </p:nvSpPr>
        <p:spPr>
          <a:xfrm>
            <a:off x="1316188" y="887887"/>
            <a:ext cx="8580582" cy="966397"/>
          </a:xfrm>
        </p:spPr>
        <p:txBody>
          <a:bodyPr/>
          <a:lstStyle/>
          <a:p>
            <a:r>
              <a:rPr lang="sv-SE" dirty="0"/>
              <a:t>Mål</a:t>
            </a:r>
          </a:p>
        </p:txBody>
      </p:sp>
      <p:sp>
        <p:nvSpPr>
          <p:cNvPr id="3" name="Platshållare för innehåll 2">
            <a:extLst>
              <a:ext uri="{FF2B5EF4-FFF2-40B4-BE49-F238E27FC236}">
                <a16:creationId xmlns:a16="http://schemas.microsoft.com/office/drawing/2014/main" xmlns="" id="{246A0325-12B9-49D7-A956-D9AB8E84DFCA}"/>
              </a:ext>
            </a:extLst>
          </p:cNvPr>
          <p:cNvSpPr>
            <a:spLocks noGrp="1"/>
          </p:cNvSpPr>
          <p:nvPr>
            <p:ph idx="1"/>
          </p:nvPr>
        </p:nvSpPr>
        <p:spPr>
          <a:xfrm>
            <a:off x="1316188" y="1668613"/>
            <a:ext cx="5842895" cy="3601527"/>
          </a:xfrm>
        </p:spPr>
        <p:txBody>
          <a:bodyPr/>
          <a:lstStyle/>
          <a:p>
            <a:pPr marL="0" indent="0">
              <a:buNone/>
            </a:pPr>
            <a:r>
              <a:rPr lang="sv-SE" sz="2000" dirty="0" smtClean="0"/>
              <a:t>Målsättningen är att du som deltagare:</a:t>
            </a:r>
          </a:p>
          <a:p>
            <a:r>
              <a:rPr lang="sv-SE" sz="2000" dirty="0" smtClean="0"/>
              <a:t>utifrån </a:t>
            </a:r>
            <a:r>
              <a:rPr lang="sv-SE" sz="2000" dirty="0"/>
              <a:t>din roll, kan beskriva hur kommunikation kan integreras i den aktörsgemensamma hanteringen av samhällsstörningar,</a:t>
            </a:r>
          </a:p>
          <a:p>
            <a:r>
              <a:rPr lang="sv-SE" sz="2000" dirty="0"/>
              <a:t>utifrån din roll, kan beskriva på vilket sätt detta kan bidra till ökad effekt (nytta) vid hantering av samhällsstörningar, </a:t>
            </a:r>
          </a:p>
          <a:p>
            <a:r>
              <a:rPr lang="sv-SE" sz="2000" dirty="0"/>
              <a:t>har börjat identifiera utvecklingsområden (hos egen aktör och aktörsgemensamt) för att höja förmågan till integrerad kriskommunikation vid samhällsstörningar. </a:t>
            </a:r>
          </a:p>
          <a:p>
            <a:endParaRPr lang="sv-SE" sz="1800" dirty="0"/>
          </a:p>
        </p:txBody>
      </p:sp>
      <p:pic>
        <p:nvPicPr>
          <p:cNvPr id="7" name="Bildobjekt 6">
            <a:extLst>
              <a:ext uri="{FF2B5EF4-FFF2-40B4-BE49-F238E27FC236}">
                <a16:creationId xmlns:a16="http://schemas.microsoft.com/office/drawing/2014/main" xmlns="" id="{7B429F02-34B0-4775-A8EE-19D59E4F7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883" y="3408882"/>
            <a:ext cx="3635576" cy="2117735"/>
          </a:xfrm>
          <a:prstGeom prst="rect">
            <a:avLst/>
          </a:prstGeom>
        </p:spPr>
      </p:pic>
    </p:spTree>
    <p:extLst>
      <p:ext uri="{BB962C8B-B14F-4D97-AF65-F5344CB8AC3E}">
        <p14:creationId xmlns:p14="http://schemas.microsoft.com/office/powerpoint/2010/main" val="35747592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A49115D9-5F22-4D76-9E46-275A7D96C1CF}"/>
              </a:ext>
            </a:extLst>
          </p:cNvPr>
          <p:cNvSpPr>
            <a:spLocks noGrp="1"/>
          </p:cNvSpPr>
          <p:nvPr>
            <p:ph type="title"/>
          </p:nvPr>
        </p:nvSpPr>
        <p:spPr>
          <a:xfrm>
            <a:off x="1552575" y="1078442"/>
            <a:ext cx="8580582" cy="966397"/>
          </a:xfrm>
        </p:spPr>
        <p:txBody>
          <a:bodyPr/>
          <a:lstStyle/>
          <a:p>
            <a:r>
              <a:rPr lang="sv-SE" dirty="0"/>
              <a:t>Reflektion</a:t>
            </a:r>
          </a:p>
        </p:txBody>
      </p:sp>
      <p:sp>
        <p:nvSpPr>
          <p:cNvPr id="5" name="Platshållare för innehåll 4">
            <a:extLst>
              <a:ext uri="{FF2B5EF4-FFF2-40B4-BE49-F238E27FC236}">
                <a16:creationId xmlns:a16="http://schemas.microsoft.com/office/drawing/2014/main" xmlns="" id="{1A36AEEA-B209-42A9-9EAD-AE6CCE5483AC}"/>
              </a:ext>
            </a:extLst>
          </p:cNvPr>
          <p:cNvSpPr>
            <a:spLocks noGrp="1"/>
          </p:cNvSpPr>
          <p:nvPr>
            <p:ph idx="1"/>
          </p:nvPr>
        </p:nvSpPr>
        <p:spPr/>
        <p:txBody>
          <a:bodyPr/>
          <a:lstStyle/>
          <a:p>
            <a:endParaRPr lang="sv-SE" dirty="0"/>
          </a:p>
        </p:txBody>
      </p:sp>
      <p:sp>
        <p:nvSpPr>
          <p:cNvPr id="7" name="Platshållare för innehåll 2">
            <a:extLst>
              <a:ext uri="{FF2B5EF4-FFF2-40B4-BE49-F238E27FC236}">
                <a16:creationId xmlns:a16="http://schemas.microsoft.com/office/drawing/2014/main" xmlns="" id="{A5C3A458-055E-44C3-A682-1F4DC19CE62B}"/>
              </a:ext>
            </a:extLst>
          </p:cNvPr>
          <p:cNvSpPr txBox="1">
            <a:spLocks/>
          </p:cNvSpPr>
          <p:nvPr/>
        </p:nvSpPr>
        <p:spPr bwMode="auto">
          <a:xfrm>
            <a:off x="1773388" y="2276500"/>
            <a:ext cx="8645224" cy="3578763"/>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0" eaLnBrk="1" fontAlgn="auto" hangingPunct="1">
              <a:spcAft>
                <a:spcPts val="0"/>
              </a:spcAft>
              <a:buNone/>
              <a:defRPr/>
            </a:pPr>
            <a:endParaRPr lang="sv-SE" sz="2000" dirty="0">
              <a:solidFill>
                <a:schemeClr val="bg2"/>
              </a:solidFill>
              <a:latin typeface="+mj-lt"/>
            </a:endParaRPr>
          </a:p>
          <a:p>
            <a:pPr marL="360000" indent="0" eaLnBrk="1" fontAlgn="auto" hangingPunct="1">
              <a:spcAft>
                <a:spcPts val="0"/>
              </a:spcAft>
              <a:buNone/>
              <a:defRPr/>
            </a:pPr>
            <a:endParaRPr lang="sv-SE" sz="2000" dirty="0">
              <a:solidFill>
                <a:schemeClr val="bg1"/>
              </a:solidFill>
              <a:latin typeface="+mj-lt"/>
            </a:endParaRPr>
          </a:p>
          <a:p>
            <a:pPr marL="360000" indent="0" eaLnBrk="1" fontAlgn="auto" hangingPunct="1">
              <a:spcAft>
                <a:spcPts val="0"/>
              </a:spcAft>
              <a:buNone/>
              <a:defRPr/>
            </a:pPr>
            <a:r>
              <a:rPr lang="sv-SE" sz="2400" dirty="0">
                <a:solidFill>
                  <a:schemeClr val="bg1"/>
                </a:solidFill>
                <a:latin typeface="+mj-lt"/>
              </a:rPr>
              <a:t>1. Vad tar jag med mig från idag?</a:t>
            </a:r>
          </a:p>
          <a:p>
            <a:pPr marL="360000" indent="0" eaLnBrk="1" fontAlgn="auto" hangingPunct="1">
              <a:spcAft>
                <a:spcPts val="0"/>
              </a:spcAft>
              <a:buNone/>
              <a:defRPr/>
            </a:pPr>
            <a:endParaRPr lang="sv-SE" sz="2400" dirty="0">
              <a:solidFill>
                <a:schemeClr val="bg1"/>
              </a:solidFill>
              <a:latin typeface="+mj-lt"/>
            </a:endParaRPr>
          </a:p>
          <a:p>
            <a:pPr marL="360000" indent="0" eaLnBrk="1" fontAlgn="auto" hangingPunct="1">
              <a:spcAft>
                <a:spcPts val="0"/>
              </a:spcAft>
              <a:buNone/>
              <a:defRPr/>
            </a:pPr>
            <a:r>
              <a:rPr lang="sv-SE" sz="2400" dirty="0">
                <a:solidFill>
                  <a:schemeClr val="bg1"/>
                </a:solidFill>
                <a:latin typeface="+mj-lt"/>
              </a:rPr>
              <a:t>2. Vad är det första jag ska göra när jag kommer hem?</a:t>
            </a:r>
          </a:p>
          <a:p>
            <a:pPr marL="360000" indent="0" eaLnBrk="1" fontAlgn="auto" hangingPunct="1">
              <a:spcAft>
                <a:spcPts val="0"/>
              </a:spcAft>
              <a:buNone/>
              <a:defRPr/>
            </a:pPr>
            <a:endParaRPr lang="sv-SE" sz="2400" dirty="0">
              <a:solidFill>
                <a:schemeClr val="bg1"/>
              </a:solidFill>
              <a:latin typeface="+mj-lt"/>
            </a:endParaRPr>
          </a:p>
          <a:p>
            <a:pPr marL="36000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xmlns="" id="{5AA55808-707E-4224-8F45-77C816527C3D}"/>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8290536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r>
              <a:rPr lang="sv-SE" sz="1800" b="0" dirty="0">
                <a:solidFill>
                  <a:prstClr val="black"/>
                </a:solidFill>
                <a:latin typeface="Arial"/>
                <a:ea typeface="+mn-ea"/>
                <a:cs typeface="+mn-cs"/>
              </a:rPr>
              <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Tree>
    <p:extLst>
      <p:ext uri="{BB962C8B-B14F-4D97-AF65-F5344CB8AC3E}">
        <p14:creationId xmlns:p14="http://schemas.microsoft.com/office/powerpoint/2010/main" val="15550980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Box 5">
            <a:extLst>
              <a:ext uri="{FF2B5EF4-FFF2-40B4-BE49-F238E27FC236}">
                <a16:creationId xmlns:a16="http://schemas.microsoft.com/office/drawing/2014/main" xmlns="" id="{A47C587D-E3DF-4CBF-BAEB-BAC99360DA72}"/>
              </a:ext>
            </a:extLst>
          </p:cNvPr>
          <p:cNvSpPr txBox="1">
            <a:spLocks noChangeArrowheads="1"/>
          </p:cNvSpPr>
          <p:nvPr/>
        </p:nvSpPr>
        <p:spPr bwMode="auto">
          <a:xfrm>
            <a:off x="2711451" y="2687638"/>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ctr" eaLnBrk="1" hangingPunct="1"/>
            <a:r>
              <a:rPr lang="sv-SE" altLang="sv-SE" sz="2400" b="1" dirty="0" smtClean="0">
                <a:solidFill>
                  <a:schemeClr val="bg1"/>
                </a:solidFill>
                <a:latin typeface="Verdana" panose="020B0604030504040204" pitchFamily="34" charset="0"/>
              </a:rPr>
              <a:t>www.msb.se/samverkanledning</a:t>
            </a:r>
            <a:endParaRPr lang="sv-SE" altLang="sv-SE" sz="2400" b="1" dirty="0">
              <a:solidFill>
                <a:schemeClr val="bg1"/>
              </a:solidFill>
              <a:latin typeface="Verdana" panose="020B0604030504040204"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7E59225-F8D0-4CDD-94E0-385AF1809523}"/>
              </a:ext>
            </a:extLst>
          </p:cNvPr>
          <p:cNvSpPr>
            <a:spLocks noGrp="1"/>
          </p:cNvSpPr>
          <p:nvPr>
            <p:ph type="title"/>
          </p:nvPr>
        </p:nvSpPr>
        <p:spPr>
          <a:xfrm>
            <a:off x="1335188" y="1016984"/>
            <a:ext cx="8580582" cy="966397"/>
          </a:xfrm>
        </p:spPr>
        <p:txBody>
          <a:bodyPr/>
          <a:lstStyle/>
          <a:p>
            <a:r>
              <a:rPr lang="sv-SE" dirty="0"/>
              <a:t>Mål</a:t>
            </a:r>
          </a:p>
        </p:txBody>
      </p:sp>
      <p:sp>
        <p:nvSpPr>
          <p:cNvPr id="3" name="Platshållare för innehåll 2">
            <a:extLst>
              <a:ext uri="{FF2B5EF4-FFF2-40B4-BE49-F238E27FC236}">
                <a16:creationId xmlns:a16="http://schemas.microsoft.com/office/drawing/2014/main" xmlns="" id="{246A0325-12B9-49D7-A956-D9AB8E84DFCA}"/>
              </a:ext>
            </a:extLst>
          </p:cNvPr>
          <p:cNvSpPr>
            <a:spLocks noGrp="1"/>
          </p:cNvSpPr>
          <p:nvPr>
            <p:ph idx="1"/>
          </p:nvPr>
        </p:nvSpPr>
        <p:spPr>
          <a:xfrm>
            <a:off x="1401690" y="1870629"/>
            <a:ext cx="5136863" cy="4167004"/>
          </a:xfrm>
        </p:spPr>
        <p:txBody>
          <a:bodyPr/>
          <a:lstStyle/>
          <a:p>
            <a:pPr marL="0" indent="0">
              <a:buNone/>
            </a:pPr>
            <a:r>
              <a:rPr lang="sv-SE" sz="1800" dirty="0" smtClean="0"/>
              <a:t>Målsättningen är att Du som deltagare:</a:t>
            </a:r>
            <a:endParaRPr lang="sv-SE" sz="1800" dirty="0"/>
          </a:p>
          <a:p>
            <a:r>
              <a:rPr lang="sv-SE" sz="1800" dirty="0"/>
              <a:t>utifrån din roll, kan beskriva hur kommunikation kan integreras i den aktörsgemensamma hanteringen av samhällsstörningar,</a:t>
            </a:r>
          </a:p>
          <a:p>
            <a:r>
              <a:rPr lang="sv-SE" sz="1800" dirty="0"/>
              <a:t>utifrån din roll, kan beskriva på vilket sätt detta kan bidra till ökad effekt (nytta) vid hantering av samhällsstörningar, </a:t>
            </a:r>
          </a:p>
          <a:p>
            <a:r>
              <a:rPr lang="sv-SE" sz="1800" dirty="0"/>
              <a:t>har börjat identifiera </a:t>
            </a:r>
            <a:r>
              <a:rPr lang="sv-SE" sz="1800" dirty="0" smtClean="0"/>
              <a:t>utvecklingsområden, hos </a:t>
            </a:r>
            <a:r>
              <a:rPr lang="sv-SE" sz="1800" dirty="0"/>
              <a:t>egen aktör och </a:t>
            </a:r>
            <a:r>
              <a:rPr lang="sv-SE" sz="1800" dirty="0" smtClean="0"/>
              <a:t>aktörsgemensamt, för </a:t>
            </a:r>
            <a:r>
              <a:rPr lang="sv-SE" sz="1800" dirty="0"/>
              <a:t>att höja förmågan till integrerad kriskommunikation vid samhällsstörningar. </a:t>
            </a:r>
          </a:p>
          <a:p>
            <a:endParaRPr lang="sv-SE" sz="2000" dirty="0"/>
          </a:p>
        </p:txBody>
      </p:sp>
      <p:pic>
        <p:nvPicPr>
          <p:cNvPr id="7" name="Bildobjekt 6">
            <a:extLst>
              <a:ext uri="{FF2B5EF4-FFF2-40B4-BE49-F238E27FC236}">
                <a16:creationId xmlns:a16="http://schemas.microsoft.com/office/drawing/2014/main" xmlns="" id="{7B429F02-34B0-4775-A8EE-19D59E4F7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732" y="2879063"/>
            <a:ext cx="3691201" cy="2150137"/>
          </a:xfrm>
          <a:prstGeom prst="rect">
            <a:avLst/>
          </a:prstGeom>
        </p:spPr>
      </p:pic>
    </p:spTree>
    <p:extLst>
      <p:ext uri="{BB962C8B-B14F-4D97-AF65-F5344CB8AC3E}">
        <p14:creationId xmlns:p14="http://schemas.microsoft.com/office/powerpoint/2010/main" val="20417540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16777215"/>
</p:tagLst>
</file>

<file path=ppt/tags/tag10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0"/>
</p:tagLst>
</file>

<file path=ppt/tags/tag113.xml><?xml version="1.0" encoding="utf-8"?>
<p:tagLst xmlns:a="http://schemas.openxmlformats.org/drawingml/2006/main" xmlns:r="http://schemas.openxmlformats.org/officeDocument/2006/relationships" xmlns:p="http://schemas.openxmlformats.org/presentationml/2006/main">
  <p:tag name="TEXTCOLOR" val="16777215"/>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TEXTCOLOR" val="0"/>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16777215"/>
</p:tagLst>
</file>

<file path=ppt/tags/tag1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20.xml><?xml version="1.0" encoding="utf-8"?>
<p:tagLst xmlns:a="http://schemas.openxmlformats.org/drawingml/2006/main" xmlns:r="http://schemas.openxmlformats.org/officeDocument/2006/relationships" xmlns:p="http://schemas.openxmlformats.org/presentationml/2006/main">
  <p:tag name="TEXTCOLOR" val="0"/>
</p:tagLst>
</file>

<file path=ppt/tags/tag121.xml><?xml version="1.0" encoding="utf-8"?>
<p:tagLst xmlns:a="http://schemas.openxmlformats.org/drawingml/2006/main" xmlns:r="http://schemas.openxmlformats.org/officeDocument/2006/relationships" xmlns:p="http://schemas.openxmlformats.org/presentationml/2006/main">
  <p:tag name="TEXTCOLOR" val="16777215"/>
</p:tagLst>
</file>

<file path=ppt/tags/tag1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TEXTCOLOR" val="0"/>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16777215"/>
</p:tagLst>
</file>

<file path=ppt/tags/tag12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TEXTCOLOR" val="0"/>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16777215"/>
</p:tagLst>
</file>

<file path=ppt/tags/tag13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TEXTCOLOR" val="0"/>
</p:tagLst>
</file>

<file path=ppt/tags/tag133.xml><?xml version="1.0" encoding="utf-8"?>
<p:tagLst xmlns:a="http://schemas.openxmlformats.org/drawingml/2006/main" xmlns:r="http://schemas.openxmlformats.org/officeDocument/2006/relationships" xmlns:p="http://schemas.openxmlformats.org/presentationml/2006/main">
  <p:tag name="TEXTCOLOR" val="16777215"/>
</p:tagLst>
</file>

<file path=ppt/tags/tag1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TEXTCOLOR" val="0"/>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16777215"/>
</p:tagLst>
</file>

<file path=ppt/tags/tag13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0.xml><?xml version="1.0" encoding="utf-8"?>
<p:tagLst xmlns:a="http://schemas.openxmlformats.org/drawingml/2006/main" xmlns:r="http://schemas.openxmlformats.org/officeDocument/2006/relationships" xmlns:p="http://schemas.openxmlformats.org/presentationml/2006/main">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0"/>
</p:tagLst>
</file>

<file path=ppt/tags/tag142.xml><?xml version="1.0" encoding="utf-8"?>
<p:tagLst xmlns:a="http://schemas.openxmlformats.org/drawingml/2006/main" xmlns:r="http://schemas.openxmlformats.org/officeDocument/2006/relationships" xmlns:p="http://schemas.openxmlformats.org/presentationml/2006/main">
  <p:tag name="TEXTCOLOR" val="16777215"/>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TEXTCOLOR" val="0"/>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9013641"/>
</p:tagLst>
</file>

<file path=ppt/tags/tag148.xml><?xml version="1.0" encoding="utf-8"?>
<p:tagLst xmlns:a="http://schemas.openxmlformats.org/drawingml/2006/main" xmlns:r="http://schemas.openxmlformats.org/officeDocument/2006/relationships" xmlns:p="http://schemas.openxmlformats.org/presentationml/2006/main">
  <p:tag name="TEXTCOLOR" val="9013641"/>
</p:tagLst>
</file>

<file path=ppt/tags/tag1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TEXTCOLOR" val="0"/>
</p:tagLst>
</file>

<file path=ppt/tags/tag15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TEXTCOLOR" val="0"/>
</p:tagLst>
</file>

<file path=ppt/tags/tag15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TEXTCOLOR" val="0"/>
</p:tagLst>
</file>

<file path=ppt/tags/tag15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TEXTCOLOR" val="0"/>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6.xml><?xml version="1.0" encoding="utf-8"?>
<p:tagLst xmlns:a="http://schemas.openxmlformats.org/drawingml/2006/main" xmlns:r="http://schemas.openxmlformats.org/officeDocument/2006/relationships" xmlns:p="http://schemas.openxmlformats.org/presentationml/2006/main">
  <p:tag name="TEXTCOLOR" val="0"/>
</p:tagLst>
</file>

<file path=ppt/tags/tag167.xml><?xml version="1.0" encoding="utf-8"?>
<p:tagLst xmlns:a="http://schemas.openxmlformats.org/drawingml/2006/main" xmlns:r="http://schemas.openxmlformats.org/officeDocument/2006/relationships" xmlns:p="http://schemas.openxmlformats.org/presentationml/2006/main">
  <p:tag name="TEXTCOLOR" val="0"/>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TEXTCOLOR" val="0"/>
</p:tagLst>
</file>

<file path=ppt/tags/tag171.xml><?xml version="1.0" encoding="utf-8"?>
<p:tagLst xmlns:a="http://schemas.openxmlformats.org/drawingml/2006/main" xmlns:r="http://schemas.openxmlformats.org/officeDocument/2006/relationships" xmlns:p="http://schemas.openxmlformats.org/presentationml/2006/main">
  <p:tag name="TEXTCOLOR" val="0"/>
</p:tagLst>
</file>

<file path=ppt/tags/tag17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3.xml><?xml version="1.0" encoding="utf-8"?>
<p:tagLst xmlns:a="http://schemas.openxmlformats.org/drawingml/2006/main" xmlns:r="http://schemas.openxmlformats.org/officeDocument/2006/relationships" xmlns:p="http://schemas.openxmlformats.org/presentationml/2006/main">
  <p:tag name="TEXTCOLOR" val="0"/>
</p:tagLst>
</file>

<file path=ppt/tags/tag174.xml><?xml version="1.0" encoding="utf-8"?>
<p:tagLst xmlns:a="http://schemas.openxmlformats.org/drawingml/2006/main" xmlns:r="http://schemas.openxmlformats.org/officeDocument/2006/relationships" xmlns:p="http://schemas.openxmlformats.org/presentationml/2006/main">
  <p:tag name="TEXTCOLOR" val="0"/>
</p:tagLst>
</file>

<file path=ppt/tags/tag17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2.xml><?xml version="1.0" encoding="utf-8"?>
<p:tagLst xmlns:a="http://schemas.openxmlformats.org/drawingml/2006/main" xmlns:r="http://schemas.openxmlformats.org/officeDocument/2006/relationships" xmlns:p="http://schemas.openxmlformats.org/presentationml/2006/main">
  <p:tag name="TEXTCOLOR" val="16777215"/>
</p:tagLst>
</file>

<file path=ppt/tags/tag183.xml><?xml version="1.0" encoding="utf-8"?>
<p:tagLst xmlns:a="http://schemas.openxmlformats.org/drawingml/2006/main" xmlns:r="http://schemas.openxmlformats.org/officeDocument/2006/relationships" xmlns:p="http://schemas.openxmlformats.org/presentationml/2006/main">
  <p:tag name="TEXTCOLOR" val="16777215"/>
</p:tagLst>
</file>

<file path=ppt/tags/tag18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85.xml><?xml version="1.0" encoding="utf-8"?>
<p:tagLst xmlns:a="http://schemas.openxmlformats.org/drawingml/2006/main" xmlns:r="http://schemas.openxmlformats.org/officeDocument/2006/relationships" xmlns:p="http://schemas.openxmlformats.org/presentationml/2006/main">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TEXTCOLOR" val="16777215"/>
</p:tagLst>
</file>

<file path=ppt/tags/tag18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88.xml><?xml version="1.0" encoding="utf-8"?>
<p:tagLst xmlns:a="http://schemas.openxmlformats.org/drawingml/2006/main" xmlns:r="http://schemas.openxmlformats.org/officeDocument/2006/relationships" xmlns:p="http://schemas.openxmlformats.org/presentationml/2006/main">
  <p:tag name="TEXTCOLOR" val="16777215"/>
</p:tagLst>
</file>

<file path=ppt/tags/tag18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190.xml><?xml version="1.0" encoding="utf-8"?>
<p:tagLst xmlns:a="http://schemas.openxmlformats.org/drawingml/2006/main" xmlns:r="http://schemas.openxmlformats.org/officeDocument/2006/relationships" xmlns:p="http://schemas.openxmlformats.org/presentationml/2006/main">
  <p:tag name="TEXTCOLOR" val="16777215"/>
</p:tagLst>
</file>

<file path=ppt/tags/tag191.xml><?xml version="1.0" encoding="utf-8"?>
<p:tagLst xmlns:a="http://schemas.openxmlformats.org/drawingml/2006/main" xmlns:r="http://schemas.openxmlformats.org/officeDocument/2006/relationships" xmlns:p="http://schemas.openxmlformats.org/presentationml/2006/main">
  <p:tag name="TEXTCOLOR" val="0"/>
</p:tagLst>
</file>

<file path=ppt/tags/tag192.xml><?xml version="1.0" encoding="utf-8"?>
<p:tagLst xmlns:a="http://schemas.openxmlformats.org/drawingml/2006/main" xmlns:r="http://schemas.openxmlformats.org/officeDocument/2006/relationships" xmlns:p="http://schemas.openxmlformats.org/presentationml/2006/main">
  <p:tag name="TEXTCOLOR" val="16777215"/>
</p:tagLst>
</file>

<file path=ppt/tags/tag19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4.xml><?xml version="1.0" encoding="utf-8"?>
<p:tagLst xmlns:a="http://schemas.openxmlformats.org/drawingml/2006/main" xmlns:r="http://schemas.openxmlformats.org/officeDocument/2006/relationships" xmlns:p="http://schemas.openxmlformats.org/presentationml/2006/main">
  <p:tag name="TEXTCOLOR" val="0"/>
</p:tagLst>
</file>

<file path=ppt/tags/tag195.xml><?xml version="1.0" encoding="utf-8"?>
<p:tagLst xmlns:a="http://schemas.openxmlformats.org/drawingml/2006/main" xmlns:r="http://schemas.openxmlformats.org/officeDocument/2006/relationships" xmlns:p="http://schemas.openxmlformats.org/presentationml/2006/main">
  <p:tag name="TEXTCOLOR" val="0"/>
</p:tagLst>
</file>

<file path=ppt/tags/tag1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7.xml><?xml version="1.0" encoding="utf-8"?>
<p:tagLst xmlns:a="http://schemas.openxmlformats.org/drawingml/2006/main" xmlns:r="http://schemas.openxmlformats.org/officeDocument/2006/relationships" xmlns:p="http://schemas.openxmlformats.org/presentationml/2006/main">
  <p:tag name="TEXTCOLOR" val="0"/>
</p:tagLst>
</file>

<file path=ppt/tags/tag198.xml><?xml version="1.0" encoding="utf-8"?>
<p:tagLst xmlns:a="http://schemas.openxmlformats.org/drawingml/2006/main" xmlns:r="http://schemas.openxmlformats.org/officeDocument/2006/relationships" xmlns:p="http://schemas.openxmlformats.org/presentationml/2006/main">
  <p:tag name="TEXTCOLOR" val="0"/>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1.xml><?xml version="1.0" encoding="utf-8"?>
<p:tagLst xmlns:a="http://schemas.openxmlformats.org/drawingml/2006/main" xmlns:r="http://schemas.openxmlformats.org/officeDocument/2006/relationships" xmlns:p="http://schemas.openxmlformats.org/presentationml/2006/main">
  <p:tag name="TEXTCOLOR" val="0"/>
</p:tagLst>
</file>

<file path=ppt/tags/tag202.xml><?xml version="1.0" encoding="utf-8"?>
<p:tagLst xmlns:a="http://schemas.openxmlformats.org/drawingml/2006/main" xmlns:r="http://schemas.openxmlformats.org/officeDocument/2006/relationships" xmlns:p="http://schemas.openxmlformats.org/presentationml/2006/main">
  <p:tag name="TEXTCOLOR" val="0"/>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5.xml><?xml version="1.0" encoding="utf-8"?>
<p:tagLst xmlns:a="http://schemas.openxmlformats.org/drawingml/2006/main" xmlns:r="http://schemas.openxmlformats.org/officeDocument/2006/relationships" xmlns:p="http://schemas.openxmlformats.org/presentationml/2006/main">
  <p:tag name="TEXTCOLOR" val="0"/>
</p:tagLst>
</file>

<file path=ppt/tags/tag206.xml><?xml version="1.0" encoding="utf-8"?>
<p:tagLst xmlns:a="http://schemas.openxmlformats.org/drawingml/2006/main" xmlns:r="http://schemas.openxmlformats.org/officeDocument/2006/relationships" xmlns:p="http://schemas.openxmlformats.org/presentationml/2006/main">
  <p:tag name="TEXTCOLOR" val="0"/>
</p:tagLst>
</file>

<file path=ppt/tags/tag20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8.xml><?xml version="1.0" encoding="utf-8"?>
<p:tagLst xmlns:a="http://schemas.openxmlformats.org/drawingml/2006/main" xmlns:r="http://schemas.openxmlformats.org/officeDocument/2006/relationships" xmlns:p="http://schemas.openxmlformats.org/presentationml/2006/main">
  <p:tag name="TEXTCOLOR" val="0"/>
</p:tagLst>
</file>

<file path=ppt/tags/tag209.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TEXTCOLOR" val="0"/>
</p:tagLst>
</file>

<file path=ppt/tags/tag21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TEXTCOLOR" val="0"/>
</p:tagLst>
</file>

<file path=ppt/tags/tag21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9.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20.xml><?xml version="1.0" encoding="utf-8"?>
<p:tagLst xmlns:a="http://schemas.openxmlformats.org/drawingml/2006/main" xmlns:r="http://schemas.openxmlformats.org/officeDocument/2006/relationships" xmlns:p="http://schemas.openxmlformats.org/presentationml/2006/main">
  <p:tag name="TEXTCOLOR" val="0"/>
</p:tagLst>
</file>

<file path=ppt/tags/tag22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4.xml><?xml version="1.0" encoding="utf-8"?>
<p:tagLst xmlns:a="http://schemas.openxmlformats.org/drawingml/2006/main" xmlns:r="http://schemas.openxmlformats.org/officeDocument/2006/relationships" xmlns:p="http://schemas.openxmlformats.org/presentationml/2006/main">
  <p:tag name="TEXTCOLOR" val="0"/>
</p:tagLst>
</file>

<file path=ppt/tags/tag225.xml><?xml version="1.0" encoding="utf-8"?>
<p:tagLst xmlns:a="http://schemas.openxmlformats.org/drawingml/2006/main" xmlns:r="http://schemas.openxmlformats.org/officeDocument/2006/relationships" xmlns:p="http://schemas.openxmlformats.org/presentationml/2006/main">
  <p:tag name="TEXTCOLOR" val="0"/>
</p:tagLst>
</file>

<file path=ppt/tags/tag226.xml><?xml version="1.0" encoding="utf-8"?>
<p:tagLst xmlns:a="http://schemas.openxmlformats.org/drawingml/2006/main" xmlns:r="http://schemas.openxmlformats.org/officeDocument/2006/relationships" xmlns:p="http://schemas.openxmlformats.org/presentationml/2006/main">
  <p:tag name="TEXTCOLOR" val="16777215"/>
</p:tagLst>
</file>

<file path=ppt/tags/tag22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8.xml><?xml version="1.0" encoding="utf-8"?>
<p:tagLst xmlns:a="http://schemas.openxmlformats.org/drawingml/2006/main" xmlns:r="http://schemas.openxmlformats.org/officeDocument/2006/relationships" xmlns:p="http://schemas.openxmlformats.org/presentationml/2006/main">
  <p:tag name="TEXTCOLOR" val="0"/>
</p:tagLst>
</file>

<file path=ppt/tags/tag229.xml><?xml version="1.0" encoding="utf-8"?>
<p:tagLst xmlns:a="http://schemas.openxmlformats.org/drawingml/2006/main" xmlns:r="http://schemas.openxmlformats.org/officeDocument/2006/relationships" xmlns:p="http://schemas.openxmlformats.org/presentationml/2006/main">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1.xml><?xml version="1.0" encoding="utf-8"?>
<p:tagLst xmlns:a="http://schemas.openxmlformats.org/drawingml/2006/main" xmlns:r="http://schemas.openxmlformats.org/officeDocument/2006/relationships" xmlns:p="http://schemas.openxmlformats.org/presentationml/2006/main">
  <p:tag name="TEXTCOLOR" val="0"/>
</p:tagLst>
</file>

<file path=ppt/tags/tag232.xml><?xml version="1.0" encoding="utf-8"?>
<p:tagLst xmlns:a="http://schemas.openxmlformats.org/drawingml/2006/main" xmlns:r="http://schemas.openxmlformats.org/officeDocument/2006/relationships" xmlns:p="http://schemas.openxmlformats.org/presentationml/2006/main">
  <p:tag name="TEXTCOLOR" val="0"/>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16777215"/>
</p:tagLst>
</file>

<file path=ppt/tags/tag2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6.xml><?xml version="1.0" encoding="utf-8"?>
<p:tagLst xmlns:a="http://schemas.openxmlformats.org/drawingml/2006/main" xmlns:r="http://schemas.openxmlformats.org/officeDocument/2006/relationships" xmlns:p="http://schemas.openxmlformats.org/presentationml/2006/main">
  <p:tag name="TEXTCOLOR" val="0"/>
</p:tagLst>
</file>

<file path=ppt/tags/tag237.xml><?xml version="1.0" encoding="utf-8"?>
<p:tagLst xmlns:a="http://schemas.openxmlformats.org/drawingml/2006/main" xmlns:r="http://schemas.openxmlformats.org/officeDocument/2006/relationships" xmlns:p="http://schemas.openxmlformats.org/presentationml/2006/main">
  <p:tag name="TEXTCOLOR" val="0"/>
</p:tagLst>
</file>

<file path=ppt/tags/tag238.xml><?xml version="1.0" encoding="utf-8"?>
<p:tagLst xmlns:a="http://schemas.openxmlformats.org/drawingml/2006/main" xmlns:r="http://schemas.openxmlformats.org/officeDocument/2006/relationships" xmlns:p="http://schemas.openxmlformats.org/presentationml/2006/main">
  <p:tag name="TEXTCOLOR" val="16777215"/>
</p:tagLst>
</file>

<file path=ppt/tags/tag23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40.xml><?xml version="1.0" encoding="utf-8"?>
<p:tagLst xmlns:a="http://schemas.openxmlformats.org/drawingml/2006/main" xmlns:r="http://schemas.openxmlformats.org/officeDocument/2006/relationships" xmlns:p="http://schemas.openxmlformats.org/presentationml/2006/main">
  <p:tag name="TEXTCOLOR" val="0"/>
</p:tagLst>
</file>

<file path=ppt/tags/tag241.xml><?xml version="1.0" encoding="utf-8"?>
<p:tagLst xmlns:a="http://schemas.openxmlformats.org/drawingml/2006/main" xmlns:r="http://schemas.openxmlformats.org/officeDocument/2006/relationships" xmlns:p="http://schemas.openxmlformats.org/presentationml/2006/main">
  <p:tag name="TEXTCOLOR" val="16777215"/>
</p:tagLst>
</file>

<file path=ppt/tags/tag24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3.xml><?xml version="1.0" encoding="utf-8"?>
<p:tagLst xmlns:a="http://schemas.openxmlformats.org/drawingml/2006/main" xmlns:r="http://schemas.openxmlformats.org/officeDocument/2006/relationships" xmlns:p="http://schemas.openxmlformats.org/presentationml/2006/main">
  <p:tag name="TEXTCOLOR" val="0"/>
</p:tagLst>
</file>

<file path=ppt/tags/tag244.xml><?xml version="1.0" encoding="utf-8"?>
<p:tagLst xmlns:a="http://schemas.openxmlformats.org/drawingml/2006/main" xmlns:r="http://schemas.openxmlformats.org/officeDocument/2006/relationships" xmlns:p="http://schemas.openxmlformats.org/presentationml/2006/main">
  <p:tag name="TEXTCOLOR" val="0"/>
</p:tagLst>
</file>

<file path=ppt/tags/tag245.xml><?xml version="1.0" encoding="utf-8"?>
<p:tagLst xmlns:a="http://schemas.openxmlformats.org/drawingml/2006/main" xmlns:r="http://schemas.openxmlformats.org/officeDocument/2006/relationships" xmlns:p="http://schemas.openxmlformats.org/presentationml/2006/main">
  <p:tag name="TEXTCOLOR" val="0"/>
</p:tagLst>
</file>

<file path=ppt/tags/tag246.xml><?xml version="1.0" encoding="utf-8"?>
<p:tagLst xmlns:a="http://schemas.openxmlformats.org/drawingml/2006/main" xmlns:r="http://schemas.openxmlformats.org/officeDocument/2006/relationships" xmlns:p="http://schemas.openxmlformats.org/presentationml/2006/main">
  <p:tag name="TEXTCOLOR" val="16777215"/>
</p:tagLst>
</file>

<file path=ppt/tags/tag24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8.xml><?xml version="1.0" encoding="utf-8"?>
<p:tagLst xmlns:a="http://schemas.openxmlformats.org/drawingml/2006/main" xmlns:r="http://schemas.openxmlformats.org/officeDocument/2006/relationships" xmlns:p="http://schemas.openxmlformats.org/presentationml/2006/main">
  <p:tag name="TEXTCOLOR" val="16777215"/>
</p:tagLst>
</file>

<file path=ppt/tags/tag249.xml><?xml version="1.0" encoding="utf-8"?>
<p:tagLst xmlns:a="http://schemas.openxmlformats.org/drawingml/2006/main" xmlns:r="http://schemas.openxmlformats.org/officeDocument/2006/relationships" xmlns:p="http://schemas.openxmlformats.org/presentationml/2006/main">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0.xml><?xml version="1.0" encoding="utf-8"?>
<p:tagLst xmlns:a="http://schemas.openxmlformats.org/drawingml/2006/main" xmlns:r="http://schemas.openxmlformats.org/officeDocument/2006/relationships" xmlns:p="http://schemas.openxmlformats.org/presentationml/2006/main">
  <p:tag name="TEXTCOLOR" val="16777215"/>
</p:tagLst>
</file>

<file path=ppt/tags/tag25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2.xml><?xml version="1.0" encoding="utf-8"?>
<p:tagLst xmlns:a="http://schemas.openxmlformats.org/drawingml/2006/main" xmlns:r="http://schemas.openxmlformats.org/officeDocument/2006/relationships" xmlns:p="http://schemas.openxmlformats.org/presentationml/2006/main">
  <p:tag name="TEXTCOLOR" val="16777215"/>
</p:tagLst>
</file>

<file path=ppt/tags/tag253.xml><?xml version="1.0" encoding="utf-8"?>
<p:tagLst xmlns:a="http://schemas.openxmlformats.org/drawingml/2006/main" xmlns:r="http://schemas.openxmlformats.org/officeDocument/2006/relationships" xmlns:p="http://schemas.openxmlformats.org/presentationml/2006/main">
  <p:tag name="TEXTCOLOR" val="16777215"/>
</p:tagLst>
</file>

<file path=ppt/tags/tag25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5.xml><?xml version="1.0" encoding="utf-8"?>
<p:tagLst xmlns:a="http://schemas.openxmlformats.org/drawingml/2006/main" xmlns:r="http://schemas.openxmlformats.org/officeDocument/2006/relationships" xmlns:p="http://schemas.openxmlformats.org/presentationml/2006/main">
  <p:tag name="TEXTCOLOR" val="16777215"/>
</p:tagLst>
</file>

<file path=ppt/tags/tag256.xml><?xml version="1.0" encoding="utf-8"?>
<p:tagLst xmlns:a="http://schemas.openxmlformats.org/drawingml/2006/main" xmlns:r="http://schemas.openxmlformats.org/officeDocument/2006/relationships" xmlns:p="http://schemas.openxmlformats.org/presentationml/2006/main">
  <p:tag name="TEXTCOLOR" val="0"/>
</p:tagLst>
</file>

<file path=ppt/tags/tag257.xml><?xml version="1.0" encoding="utf-8"?>
<p:tagLst xmlns:a="http://schemas.openxmlformats.org/drawingml/2006/main" xmlns:r="http://schemas.openxmlformats.org/officeDocument/2006/relationships" xmlns:p="http://schemas.openxmlformats.org/presentationml/2006/main">
  <p:tag name="TEXTCOLOR" val="16777215"/>
</p:tagLst>
</file>

<file path=ppt/tags/tag258.xml><?xml version="1.0" encoding="utf-8"?>
<p:tagLst xmlns:a="http://schemas.openxmlformats.org/drawingml/2006/main" xmlns:r="http://schemas.openxmlformats.org/officeDocument/2006/relationships" xmlns:p="http://schemas.openxmlformats.org/presentationml/2006/main">
  <p:tag name="TEXTCOLOR" val="16777215"/>
</p:tagLst>
</file>

<file path=ppt/tags/tag25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60.xml><?xml version="1.0" encoding="utf-8"?>
<p:tagLst xmlns:a="http://schemas.openxmlformats.org/drawingml/2006/main" xmlns:r="http://schemas.openxmlformats.org/officeDocument/2006/relationships" xmlns:p="http://schemas.openxmlformats.org/presentationml/2006/main">
  <p:tag name="TEXTCOLOR" val="0"/>
</p:tagLst>
</file>

<file path=ppt/tags/tag261.xml><?xml version="1.0" encoding="utf-8"?>
<p:tagLst xmlns:a="http://schemas.openxmlformats.org/drawingml/2006/main" xmlns:r="http://schemas.openxmlformats.org/officeDocument/2006/relationships" xmlns:p="http://schemas.openxmlformats.org/presentationml/2006/main">
  <p:tag name="TEXTCOLOR" val="0"/>
</p:tagLst>
</file>

<file path=ppt/tags/tag262.xml><?xml version="1.0" encoding="utf-8"?>
<p:tagLst xmlns:a="http://schemas.openxmlformats.org/drawingml/2006/main" xmlns:r="http://schemas.openxmlformats.org/officeDocument/2006/relationships" xmlns:p="http://schemas.openxmlformats.org/presentationml/2006/main">
  <p:tag name="TEXTCOLOR" val="16777215"/>
</p:tagLst>
</file>

<file path=ppt/tags/tag26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4.xml><?xml version="1.0" encoding="utf-8"?>
<p:tagLst xmlns:a="http://schemas.openxmlformats.org/drawingml/2006/main" xmlns:r="http://schemas.openxmlformats.org/officeDocument/2006/relationships" xmlns:p="http://schemas.openxmlformats.org/presentationml/2006/main">
  <p:tag name="TEXTCOLOR" val="0"/>
</p:tagLst>
</file>

<file path=ppt/tags/tag265.xml><?xml version="1.0" encoding="utf-8"?>
<p:tagLst xmlns:a="http://schemas.openxmlformats.org/drawingml/2006/main" xmlns:r="http://schemas.openxmlformats.org/officeDocument/2006/relationships" xmlns:p="http://schemas.openxmlformats.org/presentationml/2006/main">
  <p:tag name="TEXTCOLOR" val="16777215"/>
</p:tagLst>
</file>

<file path=ppt/tags/tag2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7.xml><?xml version="1.0" encoding="utf-8"?>
<p:tagLst xmlns:a="http://schemas.openxmlformats.org/drawingml/2006/main" xmlns:r="http://schemas.openxmlformats.org/officeDocument/2006/relationships" xmlns:p="http://schemas.openxmlformats.org/presentationml/2006/main">
  <p:tag name="TEXTCOLOR" val="0"/>
</p:tagLst>
</file>

<file path=ppt/tags/tag268.xml><?xml version="1.0" encoding="utf-8"?>
<p:tagLst xmlns:a="http://schemas.openxmlformats.org/drawingml/2006/main" xmlns:r="http://schemas.openxmlformats.org/officeDocument/2006/relationships" xmlns:p="http://schemas.openxmlformats.org/presentationml/2006/main">
  <p:tag name="TEXTCOLOR" val="0"/>
</p:tagLst>
</file>

<file path=ppt/tags/tag269.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70.xml><?xml version="1.0" encoding="utf-8"?>
<p:tagLst xmlns:a="http://schemas.openxmlformats.org/drawingml/2006/main" xmlns:r="http://schemas.openxmlformats.org/officeDocument/2006/relationships" xmlns:p="http://schemas.openxmlformats.org/presentationml/2006/main">
  <p:tag name="TEXTCOLOR" val="16777215"/>
</p:tagLst>
</file>

<file path=ppt/tags/tag27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2.xml><?xml version="1.0" encoding="utf-8"?>
<p:tagLst xmlns:a="http://schemas.openxmlformats.org/drawingml/2006/main" xmlns:r="http://schemas.openxmlformats.org/officeDocument/2006/relationships" xmlns:p="http://schemas.openxmlformats.org/presentationml/2006/main">
  <p:tag name="TEXTCOLOR" val="0"/>
</p:tagLst>
</file>

<file path=ppt/tags/tag273.xml><?xml version="1.0" encoding="utf-8"?>
<p:tagLst xmlns:a="http://schemas.openxmlformats.org/drawingml/2006/main" xmlns:r="http://schemas.openxmlformats.org/officeDocument/2006/relationships" xmlns:p="http://schemas.openxmlformats.org/presentationml/2006/main">
  <p:tag name="TEXTCOLOR" val="0"/>
</p:tagLst>
</file>

<file path=ppt/tags/tag274.xml><?xml version="1.0" encoding="utf-8"?>
<p:tagLst xmlns:a="http://schemas.openxmlformats.org/drawingml/2006/main" xmlns:r="http://schemas.openxmlformats.org/officeDocument/2006/relationships" xmlns:p="http://schemas.openxmlformats.org/presentationml/2006/main">
  <p:tag name="TEXTCOLOR" val="16777215"/>
</p:tagLst>
</file>

<file path=ppt/tags/tag27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6.xml><?xml version="1.0" encoding="utf-8"?>
<p:tagLst xmlns:a="http://schemas.openxmlformats.org/drawingml/2006/main" xmlns:r="http://schemas.openxmlformats.org/officeDocument/2006/relationships" xmlns:p="http://schemas.openxmlformats.org/presentationml/2006/main">
  <p:tag name="TEXTCOLOR" val="0"/>
</p:tagLst>
</file>

<file path=ppt/tags/tag277.xml><?xml version="1.0" encoding="utf-8"?>
<p:tagLst xmlns:a="http://schemas.openxmlformats.org/drawingml/2006/main" xmlns:r="http://schemas.openxmlformats.org/officeDocument/2006/relationships" xmlns:p="http://schemas.openxmlformats.org/presentationml/2006/main">
  <p:tag name="TEXTCOLOR" val="16777215"/>
</p:tagLst>
</file>

<file path=ppt/tags/tag2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9.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0.xml><?xml version="1.0" encoding="utf-8"?>
<p:tagLst xmlns:a="http://schemas.openxmlformats.org/drawingml/2006/main" xmlns:r="http://schemas.openxmlformats.org/officeDocument/2006/relationships" xmlns:p="http://schemas.openxmlformats.org/presentationml/2006/main">
  <p:tag name="TEXTCOLOR" val="0"/>
</p:tagLst>
</file>

<file path=ppt/tags/tag281.xml><?xml version="1.0" encoding="utf-8"?>
<p:tagLst xmlns:a="http://schemas.openxmlformats.org/drawingml/2006/main" xmlns:r="http://schemas.openxmlformats.org/officeDocument/2006/relationships" xmlns:p="http://schemas.openxmlformats.org/presentationml/2006/main">
  <p:tag name="TEXTCOLOR" val="0"/>
</p:tagLst>
</file>

<file path=ppt/tags/tag282.xml><?xml version="1.0" encoding="utf-8"?>
<p:tagLst xmlns:a="http://schemas.openxmlformats.org/drawingml/2006/main" xmlns:r="http://schemas.openxmlformats.org/officeDocument/2006/relationships" xmlns:p="http://schemas.openxmlformats.org/presentationml/2006/main">
  <p:tag name="TEXTCOLOR" val="16777215"/>
</p:tagLst>
</file>

<file path=ppt/tags/tag2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4.xml><?xml version="1.0" encoding="utf-8"?>
<p:tagLst xmlns:a="http://schemas.openxmlformats.org/drawingml/2006/main" xmlns:r="http://schemas.openxmlformats.org/officeDocument/2006/relationships" xmlns:p="http://schemas.openxmlformats.org/presentationml/2006/main">
  <p:tag name="TEXTCOLOR" val="16777215"/>
</p:tagLst>
</file>

<file path=ppt/tags/tag285.xml><?xml version="1.0" encoding="utf-8"?>
<p:tagLst xmlns:a="http://schemas.openxmlformats.org/drawingml/2006/main" xmlns:r="http://schemas.openxmlformats.org/officeDocument/2006/relationships" xmlns:p="http://schemas.openxmlformats.org/presentationml/2006/main">
  <p:tag name="TEXTCOLOR" val="0"/>
</p:tagLst>
</file>

<file path=ppt/tags/tag286.xml><?xml version="1.0" encoding="utf-8"?>
<p:tagLst xmlns:a="http://schemas.openxmlformats.org/drawingml/2006/main" xmlns:r="http://schemas.openxmlformats.org/officeDocument/2006/relationships" xmlns:p="http://schemas.openxmlformats.org/presentationml/2006/main">
  <p:tag name="TEXTCOLOR" val="16777215"/>
</p:tagLst>
</file>

<file path=ppt/tags/tag287.xml><?xml version="1.0" encoding="utf-8"?>
<p:tagLst xmlns:a="http://schemas.openxmlformats.org/drawingml/2006/main" xmlns:r="http://schemas.openxmlformats.org/officeDocument/2006/relationships" xmlns:p="http://schemas.openxmlformats.org/presentationml/2006/main">
  <p:tag name="TEXTCOLOR" val="16777215"/>
</p:tagLst>
</file>

<file path=ppt/tags/tag28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xml><?xml version="1.0" encoding="utf-8"?>
<p:tagLst xmlns:a="http://schemas.openxmlformats.org/drawingml/2006/main" xmlns:r="http://schemas.openxmlformats.org/officeDocument/2006/relationships" xmlns:p="http://schemas.openxmlformats.org/presentationml/2006/main">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0"/>
</p:tagLst>
</file>

<file path=ppt/tags/tag48.xml><?xml version="1.0" encoding="utf-8"?>
<p:tagLst xmlns:a="http://schemas.openxmlformats.org/drawingml/2006/main" xmlns:r="http://schemas.openxmlformats.org/officeDocument/2006/relationships" xmlns:p="http://schemas.openxmlformats.org/presentationml/2006/main">
  <p:tag name="TEXTCOLOR" val="16777215"/>
</p:tagLst>
</file>

<file path=ppt/tags/tag4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50.xml><?xml version="1.0" encoding="utf-8"?>
<p:tagLst xmlns:a="http://schemas.openxmlformats.org/drawingml/2006/main" xmlns:r="http://schemas.openxmlformats.org/officeDocument/2006/relationships" xmlns:p="http://schemas.openxmlformats.org/presentationml/2006/main">
  <p:tag name="TEXTCOLOR" val="0"/>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3.xml><?xml version="1.0" encoding="utf-8"?>
<p:tagLst xmlns:a="http://schemas.openxmlformats.org/drawingml/2006/main" xmlns:r="http://schemas.openxmlformats.org/officeDocument/2006/relationships" xmlns:p="http://schemas.openxmlformats.org/presentationml/2006/main">
  <p:tag name="TEXTCOLOR" val="0"/>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4.xml><?xml version="1.0" encoding="utf-8"?>
<p:tagLst xmlns:a="http://schemas.openxmlformats.org/drawingml/2006/main" xmlns:r="http://schemas.openxmlformats.org/officeDocument/2006/relationships" xmlns:p="http://schemas.openxmlformats.org/presentationml/2006/main">
  <p:tag name="TEXTCOLOR" val="0"/>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7.xml><?xml version="1.0" encoding="utf-8"?>
<p:tagLst xmlns:a="http://schemas.openxmlformats.org/drawingml/2006/main" xmlns:r="http://schemas.openxmlformats.org/officeDocument/2006/relationships" xmlns:p="http://schemas.openxmlformats.org/presentationml/2006/main">
  <p:tag name="TEXTCOLOR" val="0"/>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TEXTCOLOR" val="0"/>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5.xml><?xml version="1.0" encoding="utf-8"?>
<p:tagLst xmlns:a="http://schemas.openxmlformats.org/drawingml/2006/main" xmlns:r="http://schemas.openxmlformats.org/officeDocument/2006/relationships" xmlns:p="http://schemas.openxmlformats.org/presentationml/2006/main">
  <p:tag name="TEXTCOLOR" val="0"/>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8.xml><?xml version="1.0" encoding="utf-8"?>
<p:tagLst xmlns:a="http://schemas.openxmlformats.org/drawingml/2006/main" xmlns:r="http://schemas.openxmlformats.org/officeDocument/2006/relationships" xmlns:p="http://schemas.openxmlformats.org/presentationml/2006/main">
  <p:tag name="TEXTCOLOR" val="0"/>
</p:tagLst>
</file>

<file path=ppt/tags/tag7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0.xml><?xml version="1.0" encoding="utf-8"?>
<p:tagLst xmlns:a="http://schemas.openxmlformats.org/drawingml/2006/main" xmlns:r="http://schemas.openxmlformats.org/officeDocument/2006/relationships" xmlns:p="http://schemas.openxmlformats.org/presentationml/2006/main">
  <p:tag name="TEXTCOLOR" val="0"/>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16777215"/>
</p:tagLst>
</file>

<file path=ppt/tags/tag8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TEXTCOLOR" val="0"/>
</p:tagLst>
</file>

<file path=ppt/tags/tag85.xml><?xml version="1.0" encoding="utf-8"?>
<p:tagLst xmlns:a="http://schemas.openxmlformats.org/drawingml/2006/main" xmlns:r="http://schemas.openxmlformats.org/officeDocument/2006/relationships" xmlns:p="http://schemas.openxmlformats.org/presentationml/2006/main">
  <p:tag name="TEXTCOLOR" val="16777215"/>
</p:tagLst>
</file>

<file path=ppt/tags/tag8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TEXTCOLOR" val="0"/>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ags/tag90.xml><?xml version="1.0" encoding="utf-8"?>
<p:tagLst xmlns:a="http://schemas.openxmlformats.org/drawingml/2006/main" xmlns:r="http://schemas.openxmlformats.org/officeDocument/2006/relationships" xmlns:p="http://schemas.openxmlformats.org/presentationml/2006/main">
  <p:tag name="TEXTCOLOR" val="16777215"/>
</p:tagLst>
</file>

<file path=ppt/tags/tag9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TEXTCOLOR" val="0"/>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16777215"/>
</p:tagLst>
</file>

<file path=ppt/tags/tag9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TEXTCOLOR" val="0"/>
</p:tagLst>
</file>

<file path=ppt/tags/tag97.xml><?xml version="1.0" encoding="utf-8"?>
<p:tagLst xmlns:a="http://schemas.openxmlformats.org/drawingml/2006/main" xmlns:r="http://schemas.openxmlformats.org/officeDocument/2006/relationships" xmlns:p="http://schemas.openxmlformats.org/presentationml/2006/main">
  <p:tag name="TEXTCOLOR" val="16777215"/>
</p:tagLst>
</file>

<file path=ppt/tags/tag9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28673D21731904DA675C3AFA84EF845" ma:contentTypeVersion="6" ma:contentTypeDescription="Skapa ett nytt dokument." ma:contentTypeScope="" ma:versionID="e897d0cbe82c769a2494924d64149480">
  <xsd:schema xmlns:xsd="http://www.w3.org/2001/XMLSchema" xmlns:xs="http://www.w3.org/2001/XMLSchema" xmlns:p="http://schemas.microsoft.com/office/2006/metadata/properties" xmlns:ns2="701ca5ee-4617-4010-baf8-33fc71e75cc6" xmlns:ns3="701ca5ee-4617-4010-baf8-33fc71e75cc6" xmlns:ns4="af098ed7-5be4-4c3d-b209-6cf2e2e7f2a3" targetNamespace="http://schemas.microsoft.com/office/2006/metadata/properties" ma:root="true" ma:fieldsID="256fd47530608b2d46316e13c97efea1" ns3:_="" ns4:_="">
    <xsd:import namespace="701ca5ee-4617-4010-baf8-33fc71e75cc6"/>
    <xsd:import namespace="701ca5ee-4617-4010-baf8-33fc71e75cc6"/>
    <xsd:import namespace="af098ed7-5be4-4c3d-b209-6cf2e2e7f2a3"/>
    <xsd:element name="properties">
      <xsd:complexType>
        <xsd:sequence>
          <xsd:element name="documentManagement">
            <xsd:complexType>
              <xsd:all>
                <xsd:element ref="ns2:msbLabel" minOccurs="0"/>
                <xsd:element ref="ns3:l7cad7568f7749e5b3bff64ed534cc19" minOccurs="0"/>
                <xsd:element ref="ns3:TaxCatchAll" minOccurs="0"/>
                <xsd:element ref="ns3:TaxCatchAllLabel" minOccurs="0"/>
                <xsd:element ref="ns3:m7cb59e57bf14edbae10a46539575a78" minOccurs="0"/>
                <xsd:element ref="ns3:MSB_RecordId" minOccurs="0"/>
                <xsd:element ref="ns4:M_x00f6_tesdatu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msbLabel" ma:index="8" nillable="true" ma:displayName="Märkning" ma:list="64668387-8496-494d-945a-6f3a9060f758" ma:internalName="msbLabel" ma:showField="Title" ma:web="701ca5ee-4617-4010-baf8-33fc71e75c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l7cad7568f7749e5b3bff64ed534cc19" ma:index="9" nillable="true" ma:taxonomy="true" ma:internalName="l7cad7568f7749e5b3bff64ed534cc19" ma:taxonomyFieldName="MSB_SiteBusinessProcess" ma:displayName="Handlingsslag" ma:default="1;#Standard|42db7290-f92b-446b-999c-1bee6d848af0" ma:fieldId="{57cad756-8f77-49e5-b3bf-f64ed534cc19}"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5cdbff-77e4-44a4-b4a8-aa0d1865867e}" ma:internalName="TaxCatchAll" ma:showField="CatchAllData"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5cdbff-77e4-44a4-b4a8-aa0d1865867e}" ma:internalName="TaxCatchAllLabel" ma:readOnly="true" ma:showField="CatchAllDataLabel"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m7cb59e57bf14edbae10a46539575a78" ma:index="13" nillable="true" ma:taxonomy="true" ma:internalName="m7cb59e57bf14edbae10a46539575a78" ma:taxonomyFieldName="MSB_DocumentType" ma:displayName="Handlingstyp" ma:fieldId="{67cb59e5-7bf1-4edb-ae10-a46539575a78}"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098ed7-5be4-4c3d-b209-6cf2e2e7f2a3" elementFormDefault="qualified">
    <xsd:import namespace="http://schemas.microsoft.com/office/2006/documentManagement/types"/>
    <xsd:import namespace="http://schemas.microsoft.com/office/infopath/2007/PartnerControls"/>
    <xsd:element name="M_x00f6_tesdatum" ma:index="16" nillable="true" ma:displayName="Mötesdatum" ma:format="DateOnly" ma:internalName="M_x00f6_te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7cb59e57bf14edbae10a46539575a78 xmlns="701ca5ee-4617-4010-baf8-33fc71e75cc6">
      <Terms xmlns="http://schemas.microsoft.com/office/infopath/2007/PartnerControls"/>
    </m7cb59e57bf14edbae10a46539575a78>
    <M_x00f6_tesdatum xmlns="af098ed7-5be4-4c3d-b209-6cf2e2e7f2a3" xsi:nil="true"/>
    <MSB_RecordId xmlns="701ca5ee-4617-4010-baf8-33fc71e75cc6" xsi:nil="true"/>
    <msbLabel xmlns="701ca5ee-4617-4010-baf8-33fc71e75cc6"/>
    <l7cad7568f7749e5b3bff64ed534cc19 xmlns="701ca5ee-4617-4010-baf8-33fc71e75cc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l7cad7568f7749e5b3bff64ed534cc19>
    <TaxCatchAll xmlns="701ca5ee-4617-4010-baf8-33fc71e75cc6">
      <Value>1</Value>
    </TaxCatchAll>
  </documentManagement>
</p:properties>
</file>

<file path=customXml/itemProps1.xml><?xml version="1.0" encoding="utf-8"?>
<ds:datastoreItem xmlns:ds="http://schemas.openxmlformats.org/officeDocument/2006/customXml" ds:itemID="{9A54B7FA-6C20-493B-9082-4E20A38EEDA5}"/>
</file>

<file path=customXml/itemProps2.xml><?xml version="1.0" encoding="utf-8"?>
<ds:datastoreItem xmlns:ds="http://schemas.openxmlformats.org/officeDocument/2006/customXml" ds:itemID="{957A92A7-056A-4EBE-907F-B82E8955BDB7}"/>
</file>

<file path=customXml/itemProps3.xml><?xml version="1.0" encoding="utf-8"?>
<ds:datastoreItem xmlns:ds="http://schemas.openxmlformats.org/officeDocument/2006/customXml" ds:itemID="{3D0D52B9-8FD9-4C23-8221-D18DC40AC9D5}"/>
</file>

<file path=docProps/app.xml><?xml version="1.0" encoding="utf-8"?>
<Properties xmlns="http://schemas.openxmlformats.org/officeDocument/2006/extended-properties" xmlns:vt="http://schemas.openxmlformats.org/officeDocument/2006/docPropsVTypes">
  <Template>blank</Template>
  <TotalTime>2</TotalTime>
  <Words>12709</Words>
  <Application>Microsoft Office PowerPoint</Application>
  <PresentationFormat>Bredbild</PresentationFormat>
  <Paragraphs>1243</Paragraphs>
  <Slides>83</Slides>
  <Notes>83</Notes>
  <HiddenSlides>3</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83</vt:i4>
      </vt:variant>
    </vt:vector>
  </HeadingPairs>
  <TitlesOfParts>
    <vt:vector size="94" baseType="lpstr">
      <vt:lpstr>MS PGothic</vt:lpstr>
      <vt:lpstr>MS PGothic</vt:lpstr>
      <vt:lpstr>游ゴシック</vt:lpstr>
      <vt:lpstr>Arial</vt:lpstr>
      <vt:lpstr>Calibri</vt:lpstr>
      <vt:lpstr>Century Gothic</vt:lpstr>
      <vt:lpstr>Georgia</vt:lpstr>
      <vt:lpstr>Taz Light</vt:lpstr>
      <vt:lpstr>Verdana</vt:lpstr>
      <vt:lpstr>MSB PPT Egna</vt:lpstr>
      <vt:lpstr>1_MSB PPT Egna</vt:lpstr>
      <vt:lpstr>Om utbildningsmodulen:</vt:lpstr>
      <vt:lpstr>Till dig som utbildar - utbildningens upplägg och innehåll</vt:lpstr>
      <vt:lpstr>Vägledningens fokus och målgrupper</vt:lpstr>
      <vt:lpstr>Gemensamma grunder för samverkan och ledning vid samhällsstörningar   Kriskommunikation för ökad effekt vid hantering av samhällsstörningar  </vt:lpstr>
      <vt:lpstr>Agenda</vt:lpstr>
      <vt:lpstr>Inledning</vt:lpstr>
      <vt:lpstr>Presentation</vt:lpstr>
      <vt:lpstr>Syfte</vt:lpstr>
      <vt:lpstr>Mål</vt:lpstr>
      <vt:lpstr>Diskutera</vt:lpstr>
      <vt:lpstr>Teori    Gemensamma grunder för samverkan och ledning vid samhällsstörningar</vt:lpstr>
      <vt:lpstr>Diskutera</vt:lpstr>
      <vt:lpstr>PowerPoint-presentation</vt:lpstr>
      <vt:lpstr>Gemensamma grunder  – därför att vi vill</vt:lpstr>
      <vt:lpstr>Projekt Ledning och Samverkan</vt:lpstr>
      <vt:lpstr>Material msb.se/samverkanledning </vt:lpstr>
      <vt:lpstr>Innehållsmässig relation till grundpublikationen</vt:lpstr>
      <vt:lpstr>Utgångspunkter </vt:lpstr>
      <vt:lpstr>Det vi skyddar </vt:lpstr>
      <vt:lpstr>Aktörsgemensamt</vt:lpstr>
      <vt:lpstr>Geografiskt områdesansvar</vt:lpstr>
      <vt:lpstr>Kriskommunikation – en del av det lagstadgade geografiska områdesansvaret</vt:lpstr>
      <vt:lpstr>Viktiga termer</vt:lpstr>
      <vt:lpstr>Sätt att tänka </vt:lpstr>
      <vt:lpstr>Gemensamma förhållningssätt </vt:lpstr>
      <vt:lpstr>Ha en helhetssyn som utgår från det som ska skyddas</vt:lpstr>
      <vt:lpstr>Se olika perspektiv</vt:lpstr>
      <vt:lpstr>Diskutera - helhetssyn</vt:lpstr>
      <vt:lpstr>Tillämpa helhetssynen  i praktiken </vt:lpstr>
      <vt:lpstr>Fatta beslut enligt en medveten process</vt:lpstr>
      <vt:lpstr>Kopplingen till civilt försvar och höjd beredskap</vt:lpstr>
      <vt:lpstr>Sätt att göra </vt:lpstr>
      <vt:lpstr>Samma arbetssätt oavsett händelse</vt:lpstr>
      <vt:lpstr>Aktörsgemensamma former</vt:lpstr>
      <vt:lpstr>Aktörsgemensamma former</vt:lpstr>
      <vt:lpstr>Att initiera och aktivera en inriktnings- och samordningsfunktion</vt:lpstr>
      <vt:lpstr>Vad är skillnaden med integrerad kriskommunikation?</vt:lpstr>
      <vt:lpstr>En arbetsmetod  i fyra steg  - integrera kriskommunikation  i hanteringen</vt:lpstr>
      <vt:lpstr>Bedöma situationen och prioritera behov</vt:lpstr>
      <vt:lpstr>Diskutera - utmaningar</vt:lpstr>
      <vt:lpstr>Sammanfattning: Arbetsmetodens mervärde</vt:lpstr>
      <vt:lpstr>PowerPoint-presentation</vt:lpstr>
      <vt:lpstr>Praktisk tillämpning</vt:lpstr>
      <vt:lpstr>Viktiga termer</vt:lpstr>
      <vt:lpstr>Bidra till en helhetssyn med samlade lägesbilder</vt:lpstr>
      <vt:lpstr>Diskutera – samlad lägesbild</vt:lpstr>
      <vt:lpstr>Rekommendationer för att skapa  en samlad lägesbild</vt:lpstr>
      <vt:lpstr>Lägesanalys</vt:lpstr>
      <vt:lpstr>Praktisk tillämpning</vt:lpstr>
      <vt:lpstr>Vägledningens fokus och målgrupper</vt:lpstr>
      <vt:lpstr>Arbetsmetoden för att integrera kriskommunikation i hanteringen</vt:lpstr>
      <vt:lpstr>Vad är skillnaden med integrerad kriskommunikation?</vt:lpstr>
      <vt:lpstr>Diskutera</vt:lpstr>
      <vt:lpstr>Bedöma situationen och prioritera behov</vt:lpstr>
      <vt:lpstr>Bedöma situationen och  prioritera behov</vt:lpstr>
      <vt:lpstr>Bedöma situationen och prioritera behov</vt:lpstr>
      <vt:lpstr>Exempel på samlad lägesbild</vt:lpstr>
      <vt:lpstr>Träffa överenskommelse om  aktörsgemensam inriktning och samordning</vt:lpstr>
      <vt:lpstr>Träffa överenskommelse om aktörsgemensam inriktning och samordning</vt:lpstr>
      <vt:lpstr>Träffa överenskommelse om aktörsgemensam inriktning och samordning</vt:lpstr>
      <vt:lpstr>Exempel på en aktörsgemensam överenskommelse</vt:lpstr>
      <vt:lpstr>Mervärde – bedömning och inriktning</vt:lpstr>
      <vt:lpstr>Konkretisera och  planera åtgärder</vt:lpstr>
      <vt:lpstr>Konkretisera och planera åtgärder</vt:lpstr>
      <vt:lpstr>Genomföra  åtgärder</vt:lpstr>
      <vt:lpstr>Mervärde - åtgärdsarbete</vt:lpstr>
      <vt:lpstr>Följa upp effekterna</vt:lpstr>
      <vt:lpstr>Skillnad med integrerad kommunikation</vt:lpstr>
      <vt:lpstr>Praktisk tillämpning</vt:lpstr>
      <vt:lpstr>Bygga förståelse och förmåga</vt:lpstr>
      <vt:lpstr>Diskutera - utvecklingsområden</vt:lpstr>
      <vt:lpstr>Arbetsmetod för att integrera kriskommunikation i hanteringen</vt:lpstr>
      <vt:lpstr>Sammanfattning och avslutning</vt:lpstr>
      <vt:lpstr>PowerPoint-presentation</vt:lpstr>
      <vt:lpstr>Viktiga termer</vt:lpstr>
      <vt:lpstr>Vägledningens fokus och målgrupper</vt:lpstr>
      <vt:lpstr>Integrerad kommunikation: samma steg som i övrigt vid aktörsgemensamt arbete</vt:lpstr>
      <vt:lpstr>Arbetsmetod för att integrera kriskommunikation i hanteringen</vt:lpstr>
      <vt:lpstr>Skillnad med integrerad kommunikation</vt:lpstr>
      <vt:lpstr>Mål</vt:lpstr>
      <vt:lpstr>Reflektion</vt:lpstr>
      <vt:lpstr>Material msb.se/samverkanledning </vt:lpstr>
      <vt:lpstr>PowerPoint-presentation</vt:lpstr>
    </vt:vector>
  </TitlesOfParts>
  <Company>MSB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Kämpe Marie</dc:creator>
  <cp:lastModifiedBy>Maria Pålsson</cp:lastModifiedBy>
  <cp:revision>258</cp:revision>
  <cp:lastPrinted>2020-02-24T08:34:37Z</cp:lastPrinted>
  <dcterms:created xsi:type="dcterms:W3CDTF">2019-03-28T09:48:10Z</dcterms:created>
  <dcterms:modified xsi:type="dcterms:W3CDTF">2020-03-06T09:38:34Z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0x0101008239AB5D3D2647B580F011DA2F3561110100F28673D21731904DA675C3AFA84EF845</vt:lpwstr>
  </property>
  <property fmtid="{D5CDD505-2E9C-101B-9397-08002B2CF9AE}" pid="4" name="MSB_SiteBusinessProcess">
    <vt:lpwstr>1;#Standard|42db7290-f92b-446b-999c-1bee6d848af0</vt:lpwstr>
  </property>
  <property fmtid="{D5CDD505-2E9C-101B-9397-08002B2CF9AE}" pid="5" name="MSB_DocumentType">
    <vt:lpwstr/>
  </property>
</Properties>
</file>